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4" r:id="rId4"/>
    <p:sldId id="263" r:id="rId5"/>
    <p:sldId id="267" r:id="rId6"/>
    <p:sldId id="273" r:id="rId7"/>
    <p:sldId id="260" r:id="rId8"/>
    <p:sldId id="276" r:id="rId9"/>
    <p:sldId id="262" r:id="rId10"/>
    <p:sldId id="275" r:id="rId11"/>
    <p:sldId id="261" r:id="rId12"/>
    <p:sldId id="283" r:id="rId13"/>
    <p:sldId id="281" r:id="rId14"/>
    <p:sldId id="282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0;&#1086;&#1083;&#1103;\&#1056;&#1072;&#1073;&#1086;&#1095;&#1080;&#1081;%20&#1089;&#1090;&#1086;&#1083;\&#1048;&#1088;&#1080;&#1096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721351344843362E-2"/>
          <c:y val="5.4762321376494602E-2"/>
          <c:w val="0.82170495316525805"/>
          <c:h val="0.806639326334208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Лист1!$A$32</c:f>
              <c:strCache>
                <c:ptCount val="1"/>
                <c:pt idx="0">
                  <c:v>Высокий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Лист1!$B$31:$F$31</c:f>
              <c:strCache>
                <c:ptCount val="5"/>
                <c:pt idx="0">
                  <c:v>2007-2008 </c:v>
                </c:pt>
                <c:pt idx="1">
                  <c:v>2008-2009 </c:v>
                </c:pt>
                <c:pt idx="2">
                  <c:v>2009-2010 </c:v>
                </c:pt>
                <c:pt idx="3">
                  <c:v>2010- 2011 </c:v>
                </c:pt>
                <c:pt idx="4">
                  <c:v>2011-2012 </c:v>
                </c:pt>
              </c:strCache>
            </c:strRef>
          </c:cat>
          <c:val>
            <c:numRef>
              <c:f>Лист1!$B$32:$F$32</c:f>
              <c:numCache>
                <c:formatCode>0%</c:formatCode>
                <c:ptCount val="5"/>
                <c:pt idx="0">
                  <c:v>0.32</c:v>
                </c:pt>
                <c:pt idx="1">
                  <c:v>0.31</c:v>
                </c:pt>
                <c:pt idx="2" formatCode="0.00%">
                  <c:v>0.312</c:v>
                </c:pt>
                <c:pt idx="3" formatCode="0.00%">
                  <c:v>0.46100000000000002</c:v>
                </c:pt>
                <c:pt idx="4" formatCode="0.00%">
                  <c:v>0.45100000000000001</c:v>
                </c:pt>
              </c:numCache>
            </c:numRef>
          </c:val>
        </c:ser>
        <c:ser>
          <c:idx val="1"/>
          <c:order val="1"/>
          <c:tx>
            <c:strRef>
              <c:f>Лист1!$A$33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Лист1!$B$31:$F$31</c:f>
              <c:strCache>
                <c:ptCount val="5"/>
                <c:pt idx="0">
                  <c:v>2007-2008 </c:v>
                </c:pt>
                <c:pt idx="1">
                  <c:v>2008-2009 </c:v>
                </c:pt>
                <c:pt idx="2">
                  <c:v>2009-2010 </c:v>
                </c:pt>
                <c:pt idx="3">
                  <c:v>2010- 2011 </c:v>
                </c:pt>
                <c:pt idx="4">
                  <c:v>2011-2012 </c:v>
                </c:pt>
              </c:strCache>
            </c:strRef>
          </c:cat>
          <c:val>
            <c:numRef>
              <c:f>Лист1!$B$33:$F$33</c:f>
              <c:numCache>
                <c:formatCode>0.00%</c:formatCode>
                <c:ptCount val="5"/>
                <c:pt idx="0">
                  <c:v>0.59599999999999997</c:v>
                </c:pt>
                <c:pt idx="1">
                  <c:v>0.64500000000000002</c:v>
                </c:pt>
                <c:pt idx="2">
                  <c:v>0.64500000000000002</c:v>
                </c:pt>
                <c:pt idx="3">
                  <c:v>0.50700000000000001</c:v>
                </c:pt>
                <c:pt idx="4">
                  <c:v>0.50600000000000001</c:v>
                </c:pt>
              </c:numCache>
            </c:numRef>
          </c:val>
        </c:ser>
        <c:ser>
          <c:idx val="2"/>
          <c:order val="2"/>
          <c:tx>
            <c:strRef>
              <c:f>Лист1!$A$34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Лист1!$B$31:$F$31</c:f>
              <c:strCache>
                <c:ptCount val="5"/>
                <c:pt idx="0">
                  <c:v>2007-2008 </c:v>
                </c:pt>
                <c:pt idx="1">
                  <c:v>2008-2009 </c:v>
                </c:pt>
                <c:pt idx="2">
                  <c:v>2009-2010 </c:v>
                </c:pt>
                <c:pt idx="3">
                  <c:v>2010- 2011 </c:v>
                </c:pt>
                <c:pt idx="4">
                  <c:v>2011-2012 </c:v>
                </c:pt>
              </c:strCache>
            </c:strRef>
          </c:cat>
          <c:val>
            <c:numRef>
              <c:f>Лист1!$B$34:$F$34</c:f>
              <c:numCache>
                <c:formatCode>0.00%</c:formatCode>
                <c:ptCount val="5"/>
                <c:pt idx="0">
                  <c:v>8.4000000000000005E-2</c:v>
                </c:pt>
                <c:pt idx="1">
                  <c:v>4.4999999999999998E-2</c:v>
                </c:pt>
                <c:pt idx="2">
                  <c:v>4.2999999999999997E-2</c:v>
                </c:pt>
                <c:pt idx="3">
                  <c:v>4.2000000000000003E-2</c:v>
                </c:pt>
                <c:pt idx="4">
                  <c:v>4.2999999999999997E-2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859520"/>
        <c:axId val="38861056"/>
        <c:axId val="0"/>
      </c:bar3DChart>
      <c:catAx>
        <c:axId val="388595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38861056"/>
        <c:crosses val="autoZero"/>
        <c:auto val="1"/>
        <c:lblAlgn val="ctr"/>
        <c:lblOffset val="100"/>
        <c:noMultiLvlLbl val="0"/>
      </c:catAx>
      <c:valAx>
        <c:axId val="3886105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1"/>
                </a:solidFill>
              </a:defRPr>
            </a:pPr>
            <a:endParaRPr lang="ru-RU"/>
          </a:p>
        </c:txPr>
        <c:crossAx val="38859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95432061376939"/>
          <c:y val="0.34894393409157182"/>
          <c:w val="0.16701606106576128"/>
          <c:h val="0.20951935695538057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1E77B-0DDA-4F04-B21D-C960FC6083B7}" type="doc">
      <dgm:prSet loTypeId="urn:microsoft.com/office/officeart/2005/8/layout/hList1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63D29140-97AF-4243-AE17-5F8A51D6393E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200" b="1" i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Семья</a:t>
          </a:r>
          <a:endParaRPr lang="ru-RU" sz="2200" b="1" i="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0D776A36-F4D1-4B61-B30D-357487075519}" type="parTrans" cxnId="{70B4DDC5-DBE5-4EB6-91CB-AD56683E16AD}">
      <dgm:prSet/>
      <dgm:spPr/>
      <dgm:t>
        <a:bodyPr/>
        <a:lstStyle/>
        <a:p>
          <a:endParaRPr lang="ru-RU"/>
        </a:p>
      </dgm:t>
    </dgm:pt>
    <dgm:pt modelId="{9843140B-9C0B-48D9-AE58-38491AFB76F6}" type="sibTrans" cxnId="{70B4DDC5-DBE5-4EB6-91CB-AD56683E16AD}">
      <dgm:prSet/>
      <dgm:spPr/>
      <dgm:t>
        <a:bodyPr/>
        <a:lstStyle/>
        <a:p>
          <a:endParaRPr lang="ru-RU"/>
        </a:p>
      </dgm:t>
    </dgm:pt>
    <dgm:pt modelId="{1A1B5030-2B99-42AB-9A25-2F06CE354440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Образовательное учреждение</a:t>
          </a:r>
          <a:endParaRPr lang="ru-RU" sz="2200" b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29F9B864-9388-4225-9EC1-F32272C16C20}" type="parTrans" cxnId="{ED8656C7-78A5-439B-9591-D79704063D9C}">
      <dgm:prSet/>
      <dgm:spPr/>
      <dgm:t>
        <a:bodyPr/>
        <a:lstStyle/>
        <a:p>
          <a:endParaRPr lang="ru-RU"/>
        </a:p>
      </dgm:t>
    </dgm:pt>
    <dgm:pt modelId="{9DAB2D1F-7270-474B-940A-08CDEA5E2487}" type="sibTrans" cxnId="{ED8656C7-78A5-439B-9591-D79704063D9C}">
      <dgm:prSet/>
      <dgm:spPr/>
      <dgm:t>
        <a:bodyPr/>
        <a:lstStyle/>
        <a:p>
          <a:endParaRPr lang="ru-RU"/>
        </a:p>
      </dgm:t>
    </dgm:pt>
    <dgm:pt modelId="{7D765C96-896D-45F5-98D2-0A1A94963D2D}">
      <dgm:prSet phldrT="[Текст]"/>
      <dgm:spPr>
        <a:solidFill>
          <a:schemeClr val="bg1"/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just"/>
          <a:r>
            <a:rPr lang="ru-RU" b="1" dirty="0" smtClean="0">
              <a:solidFill>
                <a:srgbClr val="0070C0"/>
              </a:solidFill>
            </a:rPr>
            <a:t>Воспитатель</a:t>
          </a:r>
          <a:endParaRPr lang="ru-RU" b="1" dirty="0">
            <a:solidFill>
              <a:srgbClr val="0070C0"/>
            </a:solidFill>
          </a:endParaRPr>
        </a:p>
      </dgm:t>
    </dgm:pt>
    <dgm:pt modelId="{9A64C869-44DA-41C0-8506-E610427D9324}" type="parTrans" cxnId="{6BA5B8E9-B559-46F8-AFA2-DD8C5EF27F07}">
      <dgm:prSet/>
      <dgm:spPr/>
      <dgm:t>
        <a:bodyPr/>
        <a:lstStyle/>
        <a:p>
          <a:endParaRPr lang="ru-RU"/>
        </a:p>
      </dgm:t>
    </dgm:pt>
    <dgm:pt modelId="{72A05F57-460E-4D9A-9889-D942DCA940C7}" type="sibTrans" cxnId="{6BA5B8E9-B559-46F8-AFA2-DD8C5EF27F07}">
      <dgm:prSet/>
      <dgm:spPr/>
      <dgm:t>
        <a:bodyPr/>
        <a:lstStyle/>
        <a:p>
          <a:endParaRPr lang="ru-RU"/>
        </a:p>
      </dgm:t>
    </dgm:pt>
    <dgm:pt modelId="{40849D31-8BBB-42F0-AEF2-BEB97D0B07A5}">
      <dgm:prSet phldrT="[Текст]"/>
      <dgm:spPr>
        <a:solidFill>
          <a:schemeClr val="bg1"/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just"/>
          <a:r>
            <a:rPr lang="ru-RU" b="1" dirty="0" smtClean="0">
              <a:solidFill>
                <a:srgbClr val="0070C0"/>
              </a:solidFill>
            </a:rPr>
            <a:t>Помощник воспитателя</a:t>
          </a:r>
          <a:endParaRPr lang="ru-RU" b="1" dirty="0">
            <a:solidFill>
              <a:srgbClr val="0070C0"/>
            </a:solidFill>
          </a:endParaRPr>
        </a:p>
      </dgm:t>
    </dgm:pt>
    <dgm:pt modelId="{39A73AC7-934A-44B4-9397-5F3EE3FA5F0E}" type="parTrans" cxnId="{9B7754B1-FC1D-4E3F-A105-EACEFE62A3FB}">
      <dgm:prSet/>
      <dgm:spPr/>
      <dgm:t>
        <a:bodyPr/>
        <a:lstStyle/>
        <a:p>
          <a:endParaRPr lang="ru-RU"/>
        </a:p>
      </dgm:t>
    </dgm:pt>
    <dgm:pt modelId="{1BA9987A-0563-45F5-ABEB-D5CEA6679035}" type="sibTrans" cxnId="{9B7754B1-FC1D-4E3F-A105-EACEFE62A3FB}">
      <dgm:prSet/>
      <dgm:spPr/>
      <dgm:t>
        <a:bodyPr/>
        <a:lstStyle/>
        <a:p>
          <a:endParaRPr lang="ru-RU"/>
        </a:p>
      </dgm:t>
    </dgm:pt>
    <dgm:pt modelId="{87D0DD05-5D02-4D0F-B498-96D9C753718B}">
      <dgm:prSet phldrT="[Текст]"/>
      <dgm:spPr>
        <a:solidFill>
          <a:schemeClr val="bg1"/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just"/>
          <a:r>
            <a:rPr lang="ru-RU" b="1" dirty="0" smtClean="0">
              <a:solidFill>
                <a:srgbClr val="0070C0"/>
              </a:solidFill>
            </a:rPr>
            <a:t>Педагог-психолог</a:t>
          </a:r>
          <a:endParaRPr lang="ru-RU" b="1" dirty="0">
            <a:solidFill>
              <a:srgbClr val="0070C0"/>
            </a:solidFill>
          </a:endParaRPr>
        </a:p>
      </dgm:t>
    </dgm:pt>
    <dgm:pt modelId="{32CD51CA-17EF-4079-BFB1-A31DCF2BFAE2}" type="parTrans" cxnId="{137652D0-50BA-49AC-B9F2-096A6BBBA83F}">
      <dgm:prSet/>
      <dgm:spPr/>
      <dgm:t>
        <a:bodyPr/>
        <a:lstStyle/>
        <a:p>
          <a:endParaRPr lang="ru-RU"/>
        </a:p>
      </dgm:t>
    </dgm:pt>
    <dgm:pt modelId="{341CEE6E-9910-4519-B5B7-D34DB44987C2}" type="sibTrans" cxnId="{137652D0-50BA-49AC-B9F2-096A6BBBA83F}">
      <dgm:prSet/>
      <dgm:spPr/>
      <dgm:t>
        <a:bodyPr/>
        <a:lstStyle/>
        <a:p>
          <a:endParaRPr lang="ru-RU"/>
        </a:p>
      </dgm:t>
    </dgm:pt>
    <dgm:pt modelId="{B75675E9-999F-4555-8F55-036E350C6EDF}">
      <dgm:prSet phldrT="[Текст]"/>
      <dgm:spPr>
        <a:solidFill>
          <a:schemeClr val="bg1"/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just"/>
          <a:r>
            <a:rPr lang="ru-RU" b="1" dirty="0" smtClean="0">
              <a:solidFill>
                <a:srgbClr val="0070C0"/>
              </a:solidFill>
            </a:rPr>
            <a:t>Заведующий</a:t>
          </a:r>
          <a:endParaRPr lang="ru-RU" b="1" dirty="0">
            <a:solidFill>
              <a:srgbClr val="0070C0"/>
            </a:solidFill>
          </a:endParaRPr>
        </a:p>
      </dgm:t>
    </dgm:pt>
    <dgm:pt modelId="{3A51FD42-8EC2-496E-9291-CE85CBA8343C}" type="parTrans" cxnId="{1B229727-8D31-4057-9B39-2FF39F8F85C2}">
      <dgm:prSet/>
      <dgm:spPr/>
      <dgm:t>
        <a:bodyPr/>
        <a:lstStyle/>
        <a:p>
          <a:endParaRPr lang="ru-RU"/>
        </a:p>
      </dgm:t>
    </dgm:pt>
    <dgm:pt modelId="{3846E8BB-DD46-4412-A02C-BC1DCFC5A1B2}" type="sibTrans" cxnId="{1B229727-8D31-4057-9B39-2FF39F8F85C2}">
      <dgm:prSet/>
      <dgm:spPr/>
      <dgm:t>
        <a:bodyPr/>
        <a:lstStyle/>
        <a:p>
          <a:endParaRPr lang="ru-RU"/>
        </a:p>
      </dgm:t>
    </dgm:pt>
    <dgm:pt modelId="{DBA51732-3B62-4DBE-9917-950AAECBE8F7}">
      <dgm:prSet phldrT="[Текст]"/>
      <dgm:spPr>
        <a:solidFill>
          <a:schemeClr val="bg1"/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Сам ребенок</a:t>
          </a:r>
          <a:endParaRPr lang="ru-RU" b="1" dirty="0">
            <a:solidFill>
              <a:srgbClr val="0070C0"/>
            </a:solidFill>
          </a:endParaRPr>
        </a:p>
      </dgm:t>
    </dgm:pt>
    <dgm:pt modelId="{535B32D1-EA53-4971-A8B0-66BF98BB1AA2}" type="sibTrans" cxnId="{64067FE6-4C2F-43B7-99A4-568DEEAA0EAD}">
      <dgm:prSet/>
      <dgm:spPr/>
      <dgm:t>
        <a:bodyPr/>
        <a:lstStyle/>
        <a:p>
          <a:endParaRPr lang="ru-RU"/>
        </a:p>
      </dgm:t>
    </dgm:pt>
    <dgm:pt modelId="{BD051844-961F-41F2-B7A6-8526EC8BE5E5}" type="parTrans" cxnId="{64067FE6-4C2F-43B7-99A4-568DEEAA0EAD}">
      <dgm:prSet/>
      <dgm:spPr/>
      <dgm:t>
        <a:bodyPr/>
        <a:lstStyle/>
        <a:p>
          <a:endParaRPr lang="ru-RU"/>
        </a:p>
      </dgm:t>
    </dgm:pt>
    <dgm:pt modelId="{B500B049-C74F-4D8A-80CE-E28B29ED816E}">
      <dgm:prSet phldrT="[Текст]"/>
      <dgm:spPr>
        <a:solidFill>
          <a:schemeClr val="bg1"/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Братья и сестры</a:t>
          </a:r>
          <a:endParaRPr lang="ru-RU" b="1" dirty="0">
            <a:solidFill>
              <a:srgbClr val="0070C0"/>
            </a:solidFill>
          </a:endParaRPr>
        </a:p>
      </dgm:t>
    </dgm:pt>
    <dgm:pt modelId="{FC9998F8-1D63-43D2-BD50-DEC6436D90AE}" type="sibTrans" cxnId="{FEA99EAE-E2F8-48F0-9807-EE25B2B7C43E}">
      <dgm:prSet/>
      <dgm:spPr/>
      <dgm:t>
        <a:bodyPr/>
        <a:lstStyle/>
        <a:p>
          <a:endParaRPr lang="ru-RU"/>
        </a:p>
      </dgm:t>
    </dgm:pt>
    <dgm:pt modelId="{5D65A301-5B8C-4787-9A10-E84E0903602D}" type="parTrans" cxnId="{FEA99EAE-E2F8-48F0-9807-EE25B2B7C43E}">
      <dgm:prSet/>
      <dgm:spPr/>
      <dgm:t>
        <a:bodyPr/>
        <a:lstStyle/>
        <a:p>
          <a:endParaRPr lang="ru-RU"/>
        </a:p>
      </dgm:t>
    </dgm:pt>
    <dgm:pt modelId="{350CDEEA-0B26-4375-988C-8996E18D91CB}">
      <dgm:prSet phldrT="[Текст]"/>
      <dgm:spPr>
        <a:solidFill>
          <a:schemeClr val="bg1"/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Дедушки, бабушки</a:t>
          </a:r>
          <a:endParaRPr lang="ru-RU" b="1" dirty="0">
            <a:solidFill>
              <a:srgbClr val="0070C0"/>
            </a:solidFill>
          </a:endParaRPr>
        </a:p>
      </dgm:t>
    </dgm:pt>
    <dgm:pt modelId="{C8D91B0B-2CB3-432A-8078-82C15FEB7F6F}" type="sibTrans" cxnId="{D69D0A23-1D56-4985-884D-39673829643B}">
      <dgm:prSet/>
      <dgm:spPr/>
      <dgm:t>
        <a:bodyPr/>
        <a:lstStyle/>
        <a:p>
          <a:endParaRPr lang="ru-RU"/>
        </a:p>
      </dgm:t>
    </dgm:pt>
    <dgm:pt modelId="{5038781E-A7AA-43FC-907B-427DC11EBF26}" type="parTrans" cxnId="{D69D0A23-1D56-4985-884D-39673829643B}">
      <dgm:prSet/>
      <dgm:spPr/>
      <dgm:t>
        <a:bodyPr/>
        <a:lstStyle/>
        <a:p>
          <a:endParaRPr lang="ru-RU"/>
        </a:p>
      </dgm:t>
    </dgm:pt>
    <dgm:pt modelId="{7B262630-9CE5-4306-B472-9A5BEE515DF2}">
      <dgm:prSet phldrT="[Текст]"/>
      <dgm:spPr>
        <a:solidFill>
          <a:schemeClr val="bg1"/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Родители</a:t>
          </a:r>
          <a:endParaRPr lang="ru-RU" b="1" dirty="0">
            <a:solidFill>
              <a:srgbClr val="0070C0"/>
            </a:solidFill>
          </a:endParaRPr>
        </a:p>
      </dgm:t>
    </dgm:pt>
    <dgm:pt modelId="{77A18051-D0F9-4CBC-A5B4-BC7F73116DE9}" type="sibTrans" cxnId="{89EF89E5-F397-4377-ADD8-6E9C9B565A87}">
      <dgm:prSet/>
      <dgm:spPr/>
      <dgm:t>
        <a:bodyPr/>
        <a:lstStyle/>
        <a:p>
          <a:endParaRPr lang="ru-RU"/>
        </a:p>
      </dgm:t>
    </dgm:pt>
    <dgm:pt modelId="{09406F96-BE25-4FD6-A192-49473394D1A2}" type="parTrans" cxnId="{89EF89E5-F397-4377-ADD8-6E9C9B565A87}">
      <dgm:prSet/>
      <dgm:spPr/>
      <dgm:t>
        <a:bodyPr/>
        <a:lstStyle/>
        <a:p>
          <a:endParaRPr lang="ru-RU"/>
        </a:p>
      </dgm:t>
    </dgm:pt>
    <dgm:pt modelId="{2291967B-8444-46E8-8473-B26B41F51411}">
      <dgm:prSet phldrT="[Текст]"/>
      <dgm:spPr>
        <a:solidFill>
          <a:schemeClr val="bg1"/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just"/>
          <a:r>
            <a:rPr lang="ru-RU" b="1" dirty="0" smtClean="0">
              <a:solidFill>
                <a:srgbClr val="0070C0"/>
              </a:solidFill>
            </a:rPr>
            <a:t>Педагоги ДОУ</a:t>
          </a:r>
          <a:endParaRPr lang="ru-RU" b="1" dirty="0">
            <a:solidFill>
              <a:srgbClr val="0070C0"/>
            </a:solidFill>
          </a:endParaRPr>
        </a:p>
      </dgm:t>
    </dgm:pt>
    <dgm:pt modelId="{5A213968-3988-4016-802C-C38C1E88ABDC}" type="parTrans" cxnId="{8E105F7F-4809-4291-A70E-EB10FB5092A6}">
      <dgm:prSet/>
      <dgm:spPr/>
      <dgm:t>
        <a:bodyPr/>
        <a:lstStyle/>
        <a:p>
          <a:endParaRPr lang="ru-RU"/>
        </a:p>
      </dgm:t>
    </dgm:pt>
    <dgm:pt modelId="{37811A5D-0833-4250-A792-058465D87EDF}" type="sibTrans" cxnId="{8E105F7F-4809-4291-A70E-EB10FB5092A6}">
      <dgm:prSet/>
      <dgm:spPr/>
      <dgm:t>
        <a:bodyPr/>
        <a:lstStyle/>
        <a:p>
          <a:endParaRPr lang="ru-RU"/>
        </a:p>
      </dgm:t>
    </dgm:pt>
    <dgm:pt modelId="{FB6A58AC-A164-4308-B963-5B3C6A28E764}">
      <dgm:prSet phldrT="[Текст]"/>
      <dgm:spPr>
        <a:solidFill>
          <a:schemeClr val="bg1"/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just"/>
          <a:r>
            <a:rPr lang="ru-RU" b="1" dirty="0" smtClean="0">
              <a:solidFill>
                <a:srgbClr val="0070C0"/>
              </a:solidFill>
            </a:rPr>
            <a:t>Зам.Зав. по УВР</a:t>
          </a:r>
          <a:endParaRPr lang="ru-RU" b="1" dirty="0">
            <a:solidFill>
              <a:srgbClr val="0070C0"/>
            </a:solidFill>
          </a:endParaRPr>
        </a:p>
      </dgm:t>
    </dgm:pt>
    <dgm:pt modelId="{34A98B9A-85BB-4F46-9FA5-8EBF22D31E85}" type="parTrans" cxnId="{41791E9A-88C4-4727-9501-70B4039FAAF5}">
      <dgm:prSet/>
      <dgm:spPr/>
      <dgm:t>
        <a:bodyPr/>
        <a:lstStyle/>
        <a:p>
          <a:endParaRPr lang="ru-RU"/>
        </a:p>
      </dgm:t>
    </dgm:pt>
    <dgm:pt modelId="{258DF225-DBC1-47B1-971F-E9EE667455EF}" type="sibTrans" cxnId="{41791E9A-88C4-4727-9501-70B4039FAAF5}">
      <dgm:prSet/>
      <dgm:spPr/>
      <dgm:t>
        <a:bodyPr/>
        <a:lstStyle/>
        <a:p>
          <a:endParaRPr lang="ru-RU"/>
        </a:p>
      </dgm:t>
    </dgm:pt>
    <dgm:pt modelId="{C19830D3-51C8-4997-BA29-D899268BF453}" type="pres">
      <dgm:prSet presAssocID="{2A31E77B-0DDA-4F04-B21D-C960FC6083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A4AD9D-B8D0-41ED-ADFB-B5DCC613206D}" type="pres">
      <dgm:prSet presAssocID="{63D29140-97AF-4243-AE17-5F8A51D6393E}" presName="composite" presStyleCnt="0"/>
      <dgm:spPr/>
      <dgm:t>
        <a:bodyPr/>
        <a:lstStyle/>
        <a:p>
          <a:endParaRPr lang="ru-RU"/>
        </a:p>
      </dgm:t>
    </dgm:pt>
    <dgm:pt modelId="{BAFCC44F-9A7D-433E-9059-78034EE33433}" type="pres">
      <dgm:prSet presAssocID="{63D29140-97AF-4243-AE17-5F8A51D6393E}" presName="parTx" presStyleLbl="alignNode1" presStyleIdx="0" presStyleCnt="2" custLinFactNeighborX="-4225" custLinFactNeighborY="-4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4A8A0-A17E-4D34-9241-0278FB1BFB05}" type="pres">
      <dgm:prSet presAssocID="{63D29140-97AF-4243-AE17-5F8A51D6393E}" presName="desTx" presStyleLbl="alignAccFollowNode1" presStyleIdx="0" presStyleCnt="2" custLinFactNeighborX="-6291" custLinFactNeighborY="-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320C3-5012-4231-B757-0DAC0FD4160A}" type="pres">
      <dgm:prSet presAssocID="{9843140B-9C0B-48D9-AE58-38491AFB76F6}" presName="space" presStyleCnt="0"/>
      <dgm:spPr/>
      <dgm:t>
        <a:bodyPr/>
        <a:lstStyle/>
        <a:p>
          <a:endParaRPr lang="ru-RU"/>
        </a:p>
      </dgm:t>
    </dgm:pt>
    <dgm:pt modelId="{15957CF1-2F76-4D17-B7AC-E4530874B454}" type="pres">
      <dgm:prSet presAssocID="{1A1B5030-2B99-42AB-9A25-2F06CE354440}" presName="composite" presStyleCnt="0"/>
      <dgm:spPr/>
      <dgm:t>
        <a:bodyPr/>
        <a:lstStyle/>
        <a:p>
          <a:endParaRPr lang="ru-RU"/>
        </a:p>
      </dgm:t>
    </dgm:pt>
    <dgm:pt modelId="{6BBAF64C-92A9-4729-8ECB-1E1880CA9CF8}" type="pres">
      <dgm:prSet presAssocID="{1A1B5030-2B99-42AB-9A25-2F06CE354440}" presName="parTx" presStyleLbl="alignNode1" presStyleIdx="1" presStyleCnt="2" custScaleX="113082" custLinFactNeighborX="9673" custLinFactNeighborY="-821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E89B9-42FC-4F9C-8739-8D02952F7336}" type="pres">
      <dgm:prSet presAssocID="{1A1B5030-2B99-42AB-9A25-2F06CE354440}" presName="desTx" presStyleLbl="alignAccFollowNode1" presStyleIdx="1" presStyleCnt="2" custScaleX="113621" custLinFactNeighborX="1180" custLinFactNeighborY="-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8656C7-78A5-439B-9591-D79704063D9C}" srcId="{2A31E77B-0DDA-4F04-B21D-C960FC6083B7}" destId="{1A1B5030-2B99-42AB-9A25-2F06CE354440}" srcOrd="1" destOrd="0" parTransId="{29F9B864-9388-4225-9EC1-F32272C16C20}" sibTransId="{9DAB2D1F-7270-474B-940A-08CDEA5E2487}"/>
    <dgm:cxn modelId="{1B229727-8D31-4057-9B39-2FF39F8F85C2}" srcId="{1A1B5030-2B99-42AB-9A25-2F06CE354440}" destId="{B75675E9-999F-4555-8F55-036E350C6EDF}" srcOrd="5" destOrd="0" parTransId="{3A51FD42-8EC2-496E-9291-CE85CBA8343C}" sibTransId="{3846E8BB-DD46-4412-A02C-BC1DCFC5A1B2}"/>
    <dgm:cxn modelId="{9E45B365-1131-41C5-A71E-B43420AE7C0B}" type="presOf" srcId="{1A1B5030-2B99-42AB-9A25-2F06CE354440}" destId="{6BBAF64C-92A9-4729-8ECB-1E1880CA9CF8}" srcOrd="0" destOrd="0" presId="urn:microsoft.com/office/officeart/2005/8/layout/hList1"/>
    <dgm:cxn modelId="{D69D0A23-1D56-4985-884D-39673829643B}" srcId="{63D29140-97AF-4243-AE17-5F8A51D6393E}" destId="{350CDEEA-0B26-4375-988C-8996E18D91CB}" srcOrd="1" destOrd="0" parTransId="{5038781E-A7AA-43FC-907B-427DC11EBF26}" sibTransId="{C8D91B0B-2CB3-432A-8078-82C15FEB7F6F}"/>
    <dgm:cxn modelId="{FEA99EAE-E2F8-48F0-9807-EE25B2B7C43E}" srcId="{63D29140-97AF-4243-AE17-5F8A51D6393E}" destId="{B500B049-C74F-4D8A-80CE-E28B29ED816E}" srcOrd="2" destOrd="0" parTransId="{5D65A301-5B8C-4787-9A10-E84E0903602D}" sibTransId="{FC9998F8-1D63-43D2-BD50-DEC6436D90AE}"/>
    <dgm:cxn modelId="{3AFE26DB-1686-44A6-8A87-6E0FED787EDD}" type="presOf" srcId="{B75675E9-999F-4555-8F55-036E350C6EDF}" destId="{D03E89B9-42FC-4F9C-8739-8D02952F7336}" srcOrd="0" destOrd="5" presId="urn:microsoft.com/office/officeart/2005/8/layout/hList1"/>
    <dgm:cxn modelId="{70B4DDC5-DBE5-4EB6-91CB-AD56683E16AD}" srcId="{2A31E77B-0DDA-4F04-B21D-C960FC6083B7}" destId="{63D29140-97AF-4243-AE17-5F8A51D6393E}" srcOrd="0" destOrd="0" parTransId="{0D776A36-F4D1-4B61-B30D-357487075519}" sibTransId="{9843140B-9C0B-48D9-AE58-38491AFB76F6}"/>
    <dgm:cxn modelId="{B26F9A89-6B88-475F-B0E1-4CAD0EE63BA4}" type="presOf" srcId="{7B262630-9CE5-4306-B472-9A5BEE515DF2}" destId="{4CA4A8A0-A17E-4D34-9241-0278FB1BFB05}" srcOrd="0" destOrd="0" presId="urn:microsoft.com/office/officeart/2005/8/layout/hList1"/>
    <dgm:cxn modelId="{F12D1F3A-2ACD-491E-B2AD-98D88E815543}" type="presOf" srcId="{2291967B-8444-46E8-8473-B26B41F51411}" destId="{D03E89B9-42FC-4F9C-8739-8D02952F7336}" srcOrd="0" destOrd="3" presId="urn:microsoft.com/office/officeart/2005/8/layout/hList1"/>
    <dgm:cxn modelId="{6BA5B8E9-B559-46F8-AFA2-DD8C5EF27F07}" srcId="{1A1B5030-2B99-42AB-9A25-2F06CE354440}" destId="{7D765C96-896D-45F5-98D2-0A1A94963D2D}" srcOrd="0" destOrd="0" parTransId="{9A64C869-44DA-41C0-8506-E610427D9324}" sibTransId="{72A05F57-460E-4D9A-9889-D942DCA940C7}"/>
    <dgm:cxn modelId="{41791E9A-88C4-4727-9501-70B4039FAAF5}" srcId="{1A1B5030-2B99-42AB-9A25-2F06CE354440}" destId="{FB6A58AC-A164-4308-B963-5B3C6A28E764}" srcOrd="4" destOrd="0" parTransId="{34A98B9A-85BB-4F46-9FA5-8EBF22D31E85}" sibTransId="{258DF225-DBC1-47B1-971F-E9EE667455EF}"/>
    <dgm:cxn modelId="{64067FE6-4C2F-43B7-99A4-568DEEAA0EAD}" srcId="{63D29140-97AF-4243-AE17-5F8A51D6393E}" destId="{DBA51732-3B62-4DBE-9917-950AAECBE8F7}" srcOrd="3" destOrd="0" parTransId="{BD051844-961F-41F2-B7A6-8526EC8BE5E5}" sibTransId="{535B32D1-EA53-4971-A8B0-66BF98BB1AA2}"/>
    <dgm:cxn modelId="{33D34FA9-8132-462D-9E67-7EF447B3997C}" type="presOf" srcId="{DBA51732-3B62-4DBE-9917-950AAECBE8F7}" destId="{4CA4A8A0-A17E-4D34-9241-0278FB1BFB05}" srcOrd="0" destOrd="3" presId="urn:microsoft.com/office/officeart/2005/8/layout/hList1"/>
    <dgm:cxn modelId="{9B7754B1-FC1D-4E3F-A105-EACEFE62A3FB}" srcId="{1A1B5030-2B99-42AB-9A25-2F06CE354440}" destId="{40849D31-8BBB-42F0-AEF2-BEB97D0B07A5}" srcOrd="1" destOrd="0" parTransId="{39A73AC7-934A-44B4-9397-5F3EE3FA5F0E}" sibTransId="{1BA9987A-0563-45F5-ABEB-D5CEA6679035}"/>
    <dgm:cxn modelId="{137652D0-50BA-49AC-B9F2-096A6BBBA83F}" srcId="{1A1B5030-2B99-42AB-9A25-2F06CE354440}" destId="{87D0DD05-5D02-4D0F-B498-96D9C753718B}" srcOrd="2" destOrd="0" parTransId="{32CD51CA-17EF-4079-BFB1-A31DCF2BFAE2}" sibTransId="{341CEE6E-9910-4519-B5B7-D34DB44987C2}"/>
    <dgm:cxn modelId="{9F61083D-6EFF-4E0C-95F4-C80C949E0151}" type="presOf" srcId="{7D765C96-896D-45F5-98D2-0A1A94963D2D}" destId="{D03E89B9-42FC-4F9C-8739-8D02952F7336}" srcOrd="0" destOrd="0" presId="urn:microsoft.com/office/officeart/2005/8/layout/hList1"/>
    <dgm:cxn modelId="{B0E2387A-6077-493D-ACD5-670A94BCCF97}" type="presOf" srcId="{40849D31-8BBB-42F0-AEF2-BEB97D0B07A5}" destId="{D03E89B9-42FC-4F9C-8739-8D02952F7336}" srcOrd="0" destOrd="1" presId="urn:microsoft.com/office/officeart/2005/8/layout/hList1"/>
    <dgm:cxn modelId="{8E105F7F-4809-4291-A70E-EB10FB5092A6}" srcId="{1A1B5030-2B99-42AB-9A25-2F06CE354440}" destId="{2291967B-8444-46E8-8473-B26B41F51411}" srcOrd="3" destOrd="0" parTransId="{5A213968-3988-4016-802C-C38C1E88ABDC}" sibTransId="{37811A5D-0833-4250-A792-058465D87EDF}"/>
    <dgm:cxn modelId="{6C2A2517-3FF8-4777-A568-AF1E48DEE7D6}" type="presOf" srcId="{FB6A58AC-A164-4308-B963-5B3C6A28E764}" destId="{D03E89B9-42FC-4F9C-8739-8D02952F7336}" srcOrd="0" destOrd="4" presId="urn:microsoft.com/office/officeart/2005/8/layout/hList1"/>
    <dgm:cxn modelId="{CCF990DC-0AD8-4DEB-AC0F-33C8C38893DD}" type="presOf" srcId="{63D29140-97AF-4243-AE17-5F8A51D6393E}" destId="{BAFCC44F-9A7D-433E-9059-78034EE33433}" srcOrd="0" destOrd="0" presId="urn:microsoft.com/office/officeart/2005/8/layout/hList1"/>
    <dgm:cxn modelId="{89EF89E5-F397-4377-ADD8-6E9C9B565A87}" srcId="{63D29140-97AF-4243-AE17-5F8A51D6393E}" destId="{7B262630-9CE5-4306-B472-9A5BEE515DF2}" srcOrd="0" destOrd="0" parTransId="{09406F96-BE25-4FD6-A192-49473394D1A2}" sibTransId="{77A18051-D0F9-4CBC-A5B4-BC7F73116DE9}"/>
    <dgm:cxn modelId="{248A5269-BED8-4C79-97CF-5D0D0248AA2B}" type="presOf" srcId="{B500B049-C74F-4D8A-80CE-E28B29ED816E}" destId="{4CA4A8A0-A17E-4D34-9241-0278FB1BFB05}" srcOrd="0" destOrd="2" presId="urn:microsoft.com/office/officeart/2005/8/layout/hList1"/>
    <dgm:cxn modelId="{85237197-9B13-4208-B57B-7256D774301A}" type="presOf" srcId="{2A31E77B-0DDA-4F04-B21D-C960FC6083B7}" destId="{C19830D3-51C8-4997-BA29-D899268BF453}" srcOrd="0" destOrd="0" presId="urn:microsoft.com/office/officeart/2005/8/layout/hList1"/>
    <dgm:cxn modelId="{5C6FC7D1-28B2-450A-B736-B8EE9B02D807}" type="presOf" srcId="{350CDEEA-0B26-4375-988C-8996E18D91CB}" destId="{4CA4A8A0-A17E-4D34-9241-0278FB1BFB05}" srcOrd="0" destOrd="1" presId="urn:microsoft.com/office/officeart/2005/8/layout/hList1"/>
    <dgm:cxn modelId="{4708CAA3-716A-4C81-9C95-F82840266797}" type="presOf" srcId="{87D0DD05-5D02-4D0F-B498-96D9C753718B}" destId="{D03E89B9-42FC-4F9C-8739-8D02952F7336}" srcOrd="0" destOrd="2" presId="urn:microsoft.com/office/officeart/2005/8/layout/hList1"/>
    <dgm:cxn modelId="{2B6AFCEC-C6E3-4323-822B-59EB47FA7224}" type="presParOf" srcId="{C19830D3-51C8-4997-BA29-D899268BF453}" destId="{D4A4AD9D-B8D0-41ED-ADFB-B5DCC613206D}" srcOrd="0" destOrd="0" presId="urn:microsoft.com/office/officeart/2005/8/layout/hList1"/>
    <dgm:cxn modelId="{2A77530B-BCFF-4194-BBB6-27F6062C27B1}" type="presParOf" srcId="{D4A4AD9D-B8D0-41ED-ADFB-B5DCC613206D}" destId="{BAFCC44F-9A7D-433E-9059-78034EE33433}" srcOrd="0" destOrd="0" presId="urn:microsoft.com/office/officeart/2005/8/layout/hList1"/>
    <dgm:cxn modelId="{FBCC544B-CBCC-465A-A456-73C341A0B4B8}" type="presParOf" srcId="{D4A4AD9D-B8D0-41ED-ADFB-B5DCC613206D}" destId="{4CA4A8A0-A17E-4D34-9241-0278FB1BFB05}" srcOrd="1" destOrd="0" presId="urn:microsoft.com/office/officeart/2005/8/layout/hList1"/>
    <dgm:cxn modelId="{B934DB23-F706-4D3B-AEED-E1BF70D34C08}" type="presParOf" srcId="{C19830D3-51C8-4997-BA29-D899268BF453}" destId="{3ED320C3-5012-4231-B757-0DAC0FD4160A}" srcOrd="1" destOrd="0" presId="urn:microsoft.com/office/officeart/2005/8/layout/hList1"/>
    <dgm:cxn modelId="{5B69D140-9C59-4087-A509-EA784B3BF7EF}" type="presParOf" srcId="{C19830D3-51C8-4997-BA29-D899268BF453}" destId="{15957CF1-2F76-4D17-B7AC-E4530874B454}" srcOrd="2" destOrd="0" presId="urn:microsoft.com/office/officeart/2005/8/layout/hList1"/>
    <dgm:cxn modelId="{89363490-D462-4871-8A49-0829BC2F043C}" type="presParOf" srcId="{15957CF1-2F76-4D17-B7AC-E4530874B454}" destId="{6BBAF64C-92A9-4729-8ECB-1E1880CA9CF8}" srcOrd="0" destOrd="0" presId="urn:microsoft.com/office/officeart/2005/8/layout/hList1"/>
    <dgm:cxn modelId="{8E626098-297A-40C9-8B7E-619465414747}" type="presParOf" srcId="{15957CF1-2F76-4D17-B7AC-E4530874B454}" destId="{D03E89B9-42FC-4F9C-8739-8D02952F733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0DF377-9BEB-4247-85D7-2E9D4C9F1CB1}" type="doc">
      <dgm:prSet loTypeId="urn:microsoft.com/office/officeart/2005/8/layout/vList3#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AEFFBC9-DAC8-45C2-9E8B-CD24B55E7BC0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2000" b="1" i="0" dirty="0" err="1" smtClean="0">
              <a:solidFill>
                <a:srgbClr val="0070C0"/>
              </a:solidFill>
            </a:rPr>
            <a:t>Несформированность</a:t>
          </a:r>
          <a:r>
            <a:rPr lang="ru-RU" sz="2000" b="1" i="0" dirty="0" smtClean="0">
              <a:solidFill>
                <a:srgbClr val="0070C0"/>
              </a:solidFill>
            </a:rPr>
            <a:t> автономии ребенка и его матери (эмоциональной, телесной, игровой)</a:t>
          </a:r>
          <a:endParaRPr lang="ru-RU" sz="2000" b="1" i="0" dirty="0">
            <a:solidFill>
              <a:srgbClr val="0070C0"/>
            </a:solidFill>
          </a:endParaRPr>
        </a:p>
      </dgm:t>
    </dgm:pt>
    <dgm:pt modelId="{0B43E5F1-2ED1-4D82-8A7A-821686B622B8}" type="parTrans" cxnId="{A9D825C7-18B8-4859-92B1-D1FF4FE432F8}">
      <dgm:prSet/>
      <dgm:spPr/>
      <dgm:t>
        <a:bodyPr/>
        <a:lstStyle/>
        <a:p>
          <a:endParaRPr lang="ru-RU"/>
        </a:p>
      </dgm:t>
    </dgm:pt>
    <dgm:pt modelId="{E835EDC8-451A-4A78-B2ED-B5BA1FC40024}" type="sibTrans" cxnId="{A9D825C7-18B8-4859-92B1-D1FF4FE432F8}">
      <dgm:prSet/>
      <dgm:spPr/>
      <dgm:t>
        <a:bodyPr/>
        <a:lstStyle/>
        <a:p>
          <a:endParaRPr lang="ru-RU"/>
        </a:p>
      </dgm:t>
    </dgm:pt>
    <dgm:pt modelId="{86C083FB-E958-46DF-B9FC-82169D0B134E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2000" b="1" i="0" dirty="0" smtClean="0">
              <a:solidFill>
                <a:srgbClr val="0070C0"/>
              </a:solidFill>
            </a:rPr>
            <a:t>Особенности  психического развития</a:t>
          </a:r>
          <a:endParaRPr lang="ru-RU" sz="2000" b="1" i="0" dirty="0">
            <a:solidFill>
              <a:srgbClr val="0070C0"/>
            </a:solidFill>
          </a:endParaRPr>
        </a:p>
      </dgm:t>
    </dgm:pt>
    <dgm:pt modelId="{3CB518CC-697C-4064-AB2D-AE3766B6E406}" type="parTrans" cxnId="{41D71648-56A3-45B6-B589-F78BD2366D13}">
      <dgm:prSet/>
      <dgm:spPr/>
      <dgm:t>
        <a:bodyPr/>
        <a:lstStyle/>
        <a:p>
          <a:endParaRPr lang="ru-RU"/>
        </a:p>
      </dgm:t>
    </dgm:pt>
    <dgm:pt modelId="{2478BAE0-DB7B-4F64-AFD2-7171B673B0E8}" type="sibTrans" cxnId="{41D71648-56A3-45B6-B589-F78BD2366D13}">
      <dgm:prSet/>
      <dgm:spPr/>
      <dgm:t>
        <a:bodyPr/>
        <a:lstStyle/>
        <a:p>
          <a:endParaRPr lang="ru-RU"/>
        </a:p>
      </dgm:t>
    </dgm:pt>
    <dgm:pt modelId="{B6A79E18-EFE6-4C67-A6E3-BAE485F137B3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2000" b="1" i="0" dirty="0" smtClean="0">
              <a:solidFill>
                <a:srgbClr val="0070C0"/>
              </a:solidFill>
            </a:rPr>
            <a:t>Отсутствие в семье режима, совпадающего с режимом детского сада</a:t>
          </a:r>
        </a:p>
      </dgm:t>
    </dgm:pt>
    <dgm:pt modelId="{87F4E6F2-A7E0-4D03-86A2-E911B5C37567}" type="parTrans" cxnId="{547FE944-1E8C-42C6-84F0-98E4F1518529}">
      <dgm:prSet/>
      <dgm:spPr/>
      <dgm:t>
        <a:bodyPr/>
        <a:lstStyle/>
        <a:p>
          <a:endParaRPr lang="ru-RU"/>
        </a:p>
      </dgm:t>
    </dgm:pt>
    <dgm:pt modelId="{E4CD9724-C5B8-420E-B1D9-7832895F5F3A}" type="sibTrans" cxnId="{547FE944-1E8C-42C6-84F0-98E4F1518529}">
      <dgm:prSet/>
      <dgm:spPr/>
      <dgm:t>
        <a:bodyPr/>
        <a:lstStyle/>
        <a:p>
          <a:endParaRPr lang="ru-RU"/>
        </a:p>
      </dgm:t>
    </dgm:pt>
    <dgm:pt modelId="{AA610885-1C5F-459D-A93F-43D1020753B4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2000" b="1" i="0" dirty="0" smtClean="0">
              <a:solidFill>
                <a:srgbClr val="0070C0"/>
              </a:solidFill>
            </a:rPr>
            <a:t>Наличие у ребенка своеобразных привычек</a:t>
          </a:r>
          <a:endParaRPr lang="ru-RU" sz="2000" b="1" i="0" dirty="0">
            <a:solidFill>
              <a:srgbClr val="0070C0"/>
            </a:solidFill>
          </a:endParaRPr>
        </a:p>
      </dgm:t>
    </dgm:pt>
    <dgm:pt modelId="{DCCCA3B8-4F4B-410B-8DD8-E69935A8727B}" type="parTrans" cxnId="{44BDCE37-1055-4931-86DA-35AE4901075E}">
      <dgm:prSet/>
      <dgm:spPr/>
      <dgm:t>
        <a:bodyPr/>
        <a:lstStyle/>
        <a:p>
          <a:endParaRPr lang="ru-RU"/>
        </a:p>
      </dgm:t>
    </dgm:pt>
    <dgm:pt modelId="{3E35AAD5-1E21-45D0-8C33-55CD1B9AECC0}" type="sibTrans" cxnId="{44BDCE37-1055-4931-86DA-35AE4901075E}">
      <dgm:prSet/>
      <dgm:spPr/>
      <dgm:t>
        <a:bodyPr/>
        <a:lstStyle/>
        <a:p>
          <a:endParaRPr lang="ru-RU"/>
        </a:p>
      </dgm:t>
    </dgm:pt>
    <dgm:pt modelId="{978BFB1B-FA69-4860-9426-00F7036DAE51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2000" b="1" i="0" dirty="0" smtClean="0">
              <a:solidFill>
                <a:srgbClr val="0070C0"/>
              </a:solidFill>
            </a:rPr>
            <a:t>Отсутствие опыта общения с незнакомыми людьми</a:t>
          </a:r>
          <a:endParaRPr lang="ru-RU" sz="2000" b="1" i="0" dirty="0">
            <a:solidFill>
              <a:srgbClr val="0070C0"/>
            </a:solidFill>
          </a:endParaRPr>
        </a:p>
      </dgm:t>
    </dgm:pt>
    <dgm:pt modelId="{832FB52E-97C2-4B82-A625-B4107613037B}" type="parTrans" cxnId="{4DB9FA85-CC2A-47AD-8947-5136DF4DECB9}">
      <dgm:prSet/>
      <dgm:spPr/>
      <dgm:t>
        <a:bodyPr/>
        <a:lstStyle/>
        <a:p>
          <a:endParaRPr lang="ru-RU"/>
        </a:p>
      </dgm:t>
    </dgm:pt>
    <dgm:pt modelId="{1E4B6F6D-094F-42C1-AB6D-D274E9EB890E}" type="sibTrans" cxnId="{4DB9FA85-CC2A-47AD-8947-5136DF4DECB9}">
      <dgm:prSet/>
      <dgm:spPr/>
      <dgm:t>
        <a:bodyPr/>
        <a:lstStyle/>
        <a:p>
          <a:endParaRPr lang="ru-RU"/>
        </a:p>
      </dgm:t>
    </dgm:pt>
    <dgm:pt modelId="{0D1F2564-5BEE-4F94-AF2F-F9EF819B73FF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2000" b="1" i="0" dirty="0" err="1" smtClean="0">
              <a:solidFill>
                <a:srgbClr val="0070C0"/>
              </a:solidFill>
            </a:rPr>
            <a:t>Несформированность</a:t>
          </a:r>
          <a:r>
            <a:rPr lang="ru-RU" sz="2000" b="1" i="0" dirty="0" smtClean="0">
              <a:solidFill>
                <a:srgbClr val="0070C0"/>
              </a:solidFill>
            </a:rPr>
            <a:t> культурно-гигиенических навыков</a:t>
          </a:r>
        </a:p>
      </dgm:t>
    </dgm:pt>
    <dgm:pt modelId="{3847BD7D-DC8F-488C-8FFE-8B4BB2DFDE76}" type="parTrans" cxnId="{D5AD8030-2BBE-4AB6-B22C-AEBCA74F4526}">
      <dgm:prSet/>
      <dgm:spPr/>
      <dgm:t>
        <a:bodyPr/>
        <a:lstStyle/>
        <a:p>
          <a:endParaRPr lang="ru-RU"/>
        </a:p>
      </dgm:t>
    </dgm:pt>
    <dgm:pt modelId="{BC5D465F-D0F1-494B-A866-856990EC78EE}" type="sibTrans" cxnId="{D5AD8030-2BBE-4AB6-B22C-AEBCA74F4526}">
      <dgm:prSet/>
      <dgm:spPr/>
      <dgm:t>
        <a:bodyPr/>
        <a:lstStyle/>
        <a:p>
          <a:endParaRPr lang="ru-RU"/>
        </a:p>
      </dgm:t>
    </dgm:pt>
    <dgm:pt modelId="{48DBB161-6C4E-47CB-B48A-DF7C1FD7380D}" type="pres">
      <dgm:prSet presAssocID="{2A0DF377-9BEB-4247-85D7-2E9D4C9F1CB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B9A63E-5857-4B2B-A581-24BA6E0B061A}" type="pres">
      <dgm:prSet presAssocID="{DAEFFBC9-DAC8-45C2-9E8B-CD24B55E7BC0}" presName="composite" presStyleCnt="0"/>
      <dgm:spPr/>
      <dgm:t>
        <a:bodyPr/>
        <a:lstStyle/>
        <a:p>
          <a:endParaRPr lang="ru-RU"/>
        </a:p>
      </dgm:t>
    </dgm:pt>
    <dgm:pt modelId="{D4753D1B-CFDF-407A-A6F1-8CCA5393D24C}" type="pres">
      <dgm:prSet presAssocID="{DAEFFBC9-DAC8-45C2-9E8B-CD24B55E7BC0}" presName="imgShp" presStyleLbl="fgImgPlace1" presStyleIdx="0" presStyleCnt="6" custLinFactX="-92080" custLinFactNeighborX="-100000" custLinFactNeighborY="-315"/>
      <dgm:spPr>
        <a:solidFill>
          <a:schemeClr val="accent3">
            <a:tint val="55000"/>
            <a:hueOff val="0"/>
            <a:satOff val="0"/>
            <a:lumOff val="0"/>
          </a:schemeClr>
        </a:solidFill>
      </dgm:spPr>
      <dgm:t>
        <a:bodyPr/>
        <a:lstStyle/>
        <a:p>
          <a:endParaRPr lang="ru-RU"/>
        </a:p>
      </dgm:t>
    </dgm:pt>
    <dgm:pt modelId="{3E4841C5-EAF3-4EC1-B373-12B0F134E769}" type="pres">
      <dgm:prSet presAssocID="{DAEFFBC9-DAC8-45C2-9E8B-CD24B55E7BC0}" presName="txShp" presStyleLbl="node1" presStyleIdx="0" presStyleCnt="6" custScaleX="144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DFEDD-9085-400C-A579-BC638A5EDC1D}" type="pres">
      <dgm:prSet presAssocID="{E835EDC8-451A-4A78-B2ED-B5BA1FC40024}" presName="spacing" presStyleCnt="0"/>
      <dgm:spPr/>
      <dgm:t>
        <a:bodyPr/>
        <a:lstStyle/>
        <a:p>
          <a:endParaRPr lang="ru-RU"/>
        </a:p>
      </dgm:t>
    </dgm:pt>
    <dgm:pt modelId="{35DC4A5E-A1E8-4F4E-A041-1F5965E73650}" type="pres">
      <dgm:prSet presAssocID="{0D1F2564-5BEE-4F94-AF2F-F9EF819B73FF}" presName="composite" presStyleCnt="0"/>
      <dgm:spPr/>
      <dgm:t>
        <a:bodyPr/>
        <a:lstStyle/>
        <a:p>
          <a:endParaRPr lang="ru-RU"/>
        </a:p>
      </dgm:t>
    </dgm:pt>
    <dgm:pt modelId="{07C6232F-C7B7-4279-804A-4C90D1888E85}" type="pres">
      <dgm:prSet presAssocID="{0D1F2564-5BEE-4F94-AF2F-F9EF819B73FF}" presName="imgShp" presStyleLbl="fgImgPlace1" presStyleIdx="1" presStyleCnt="6" custLinFactX="-92080" custLinFactNeighborX="-100000" custLinFactNeighborY="2878"/>
      <dgm:spPr>
        <a:solidFill>
          <a:schemeClr val="accent3">
            <a:tint val="55000"/>
            <a:hueOff val="0"/>
            <a:satOff val="0"/>
            <a:lumOff val="0"/>
          </a:schemeClr>
        </a:solidFill>
      </dgm:spPr>
      <dgm:t>
        <a:bodyPr/>
        <a:lstStyle/>
        <a:p>
          <a:endParaRPr lang="ru-RU"/>
        </a:p>
      </dgm:t>
    </dgm:pt>
    <dgm:pt modelId="{4A066F12-D4D5-4CB9-8A5F-504CB2566395}" type="pres">
      <dgm:prSet presAssocID="{0D1F2564-5BEE-4F94-AF2F-F9EF819B73FF}" presName="txShp" presStyleLbl="node1" presStyleIdx="1" presStyleCnt="6" custScaleX="145511" custLinFactNeighborX="-279" custLinFactNeighborY="7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6903B-7369-46F3-A6BE-216F0428BF6E}" type="pres">
      <dgm:prSet presAssocID="{BC5D465F-D0F1-494B-A866-856990EC78EE}" presName="spacing" presStyleCnt="0"/>
      <dgm:spPr/>
      <dgm:t>
        <a:bodyPr/>
        <a:lstStyle/>
        <a:p>
          <a:endParaRPr lang="ru-RU"/>
        </a:p>
      </dgm:t>
    </dgm:pt>
    <dgm:pt modelId="{AA105246-A4A3-475C-BCC9-C29F975F62F3}" type="pres">
      <dgm:prSet presAssocID="{B6A79E18-EFE6-4C67-A6E3-BAE485F137B3}" presName="composite" presStyleCnt="0"/>
      <dgm:spPr/>
      <dgm:t>
        <a:bodyPr/>
        <a:lstStyle/>
        <a:p>
          <a:endParaRPr lang="ru-RU"/>
        </a:p>
      </dgm:t>
    </dgm:pt>
    <dgm:pt modelId="{4E6A6B0D-63B9-4207-A25B-3C30EE55D74F}" type="pres">
      <dgm:prSet presAssocID="{B6A79E18-EFE6-4C67-A6E3-BAE485F137B3}" presName="imgShp" presStyleLbl="fgImgPlace1" presStyleIdx="2" presStyleCnt="6" custLinFactX="-100000" custLinFactNeighborX="-104985" custLinFactNeighborY="2878"/>
      <dgm:spPr>
        <a:solidFill>
          <a:schemeClr val="accent3">
            <a:tint val="55000"/>
            <a:hueOff val="0"/>
            <a:satOff val="0"/>
            <a:lumOff val="0"/>
          </a:schemeClr>
        </a:solidFill>
      </dgm:spPr>
      <dgm:t>
        <a:bodyPr/>
        <a:lstStyle/>
        <a:p>
          <a:endParaRPr lang="ru-RU"/>
        </a:p>
      </dgm:t>
    </dgm:pt>
    <dgm:pt modelId="{A31CAD63-5A49-4129-8205-B5A74F3D4832}" type="pres">
      <dgm:prSet presAssocID="{B6A79E18-EFE6-4C67-A6E3-BAE485F137B3}" presName="txShp" presStyleLbl="node1" presStyleIdx="2" presStyleCnt="6" custScaleX="145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EE5BB-5BB4-455B-A56F-6E551DB2854F}" type="pres">
      <dgm:prSet presAssocID="{E4CD9724-C5B8-420E-B1D9-7832895F5F3A}" presName="spacing" presStyleCnt="0"/>
      <dgm:spPr/>
      <dgm:t>
        <a:bodyPr/>
        <a:lstStyle/>
        <a:p>
          <a:endParaRPr lang="ru-RU"/>
        </a:p>
      </dgm:t>
    </dgm:pt>
    <dgm:pt modelId="{6E616329-2E28-46BE-8A72-EC0D12108180}" type="pres">
      <dgm:prSet presAssocID="{AA610885-1C5F-459D-A93F-43D1020753B4}" presName="composite" presStyleCnt="0"/>
      <dgm:spPr/>
      <dgm:t>
        <a:bodyPr/>
        <a:lstStyle/>
        <a:p>
          <a:endParaRPr lang="ru-RU"/>
        </a:p>
      </dgm:t>
    </dgm:pt>
    <dgm:pt modelId="{9D21F571-7B4A-4C22-B9D4-F7C2E989D0C7}" type="pres">
      <dgm:prSet presAssocID="{AA610885-1C5F-459D-A93F-43D1020753B4}" presName="imgShp" presStyleLbl="fgImgPlace1" presStyleIdx="3" presStyleCnt="6" custLinFactX="-100000" custLinFactNeighborX="-117080" custLinFactNeighborY="-6024"/>
      <dgm:spPr>
        <a:solidFill>
          <a:schemeClr val="accent3">
            <a:tint val="55000"/>
            <a:hueOff val="0"/>
            <a:satOff val="0"/>
            <a:lumOff val="0"/>
          </a:schemeClr>
        </a:solidFill>
      </dgm:spPr>
      <dgm:t>
        <a:bodyPr/>
        <a:lstStyle/>
        <a:p>
          <a:endParaRPr lang="ru-RU"/>
        </a:p>
      </dgm:t>
    </dgm:pt>
    <dgm:pt modelId="{ACBEDB5F-87E7-481A-B43E-CAAB1624EFF1}" type="pres">
      <dgm:prSet presAssocID="{AA610885-1C5F-459D-A93F-43D1020753B4}" presName="txShp" presStyleLbl="node1" presStyleIdx="3" presStyleCnt="6" custScaleX="145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59035-E2D6-4845-9E13-23337659B29E}" type="pres">
      <dgm:prSet presAssocID="{3E35AAD5-1E21-45D0-8C33-55CD1B9AECC0}" presName="spacing" presStyleCnt="0"/>
      <dgm:spPr/>
      <dgm:t>
        <a:bodyPr/>
        <a:lstStyle/>
        <a:p>
          <a:endParaRPr lang="ru-RU"/>
        </a:p>
      </dgm:t>
    </dgm:pt>
    <dgm:pt modelId="{5509CC0A-B731-4459-B75E-611CC777C2FE}" type="pres">
      <dgm:prSet presAssocID="{978BFB1B-FA69-4860-9426-00F7036DAE51}" presName="composite" presStyleCnt="0"/>
      <dgm:spPr/>
      <dgm:t>
        <a:bodyPr/>
        <a:lstStyle/>
        <a:p>
          <a:endParaRPr lang="ru-RU"/>
        </a:p>
      </dgm:t>
    </dgm:pt>
    <dgm:pt modelId="{6D65528A-CBC1-4A69-8CFA-2C941F61EA8B}" type="pres">
      <dgm:prSet presAssocID="{978BFB1B-FA69-4860-9426-00F7036DAE51}" presName="imgShp" presStyleLbl="fgImgPlace1" presStyleIdx="4" presStyleCnt="6" custLinFactX="-92080" custLinFactNeighborX="-100000" custLinFactNeighborY="363"/>
      <dgm:spPr>
        <a:solidFill>
          <a:schemeClr val="accent3">
            <a:tint val="55000"/>
            <a:hueOff val="0"/>
            <a:satOff val="0"/>
            <a:lumOff val="0"/>
          </a:schemeClr>
        </a:solidFill>
      </dgm:spPr>
      <dgm:t>
        <a:bodyPr/>
        <a:lstStyle/>
        <a:p>
          <a:endParaRPr lang="ru-RU"/>
        </a:p>
      </dgm:t>
    </dgm:pt>
    <dgm:pt modelId="{52E5B148-346F-4987-A43B-03653EE458C9}" type="pres">
      <dgm:prSet presAssocID="{978BFB1B-FA69-4860-9426-00F7036DAE51}" presName="txShp" presStyleLbl="node1" presStyleIdx="4" presStyleCnt="6" custScaleX="145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2E46F-F784-4C43-9A17-005A9F09E6A2}" type="pres">
      <dgm:prSet presAssocID="{1E4B6F6D-094F-42C1-AB6D-D274E9EB890E}" presName="spacing" presStyleCnt="0"/>
      <dgm:spPr/>
      <dgm:t>
        <a:bodyPr/>
        <a:lstStyle/>
        <a:p>
          <a:endParaRPr lang="ru-RU"/>
        </a:p>
      </dgm:t>
    </dgm:pt>
    <dgm:pt modelId="{FEFF2503-D682-4B35-B062-ACB4E9DEF142}" type="pres">
      <dgm:prSet presAssocID="{86C083FB-E958-46DF-B9FC-82169D0B134E}" presName="composite" presStyleCnt="0"/>
      <dgm:spPr/>
      <dgm:t>
        <a:bodyPr/>
        <a:lstStyle/>
        <a:p>
          <a:endParaRPr lang="ru-RU"/>
        </a:p>
      </dgm:t>
    </dgm:pt>
    <dgm:pt modelId="{844540C0-3E23-4B10-9FAA-6E38172B1EBA}" type="pres">
      <dgm:prSet presAssocID="{86C083FB-E958-46DF-B9FC-82169D0B134E}" presName="imgShp" presStyleLbl="fgImgPlace1" presStyleIdx="5" presStyleCnt="6" custLinFactX="-100000" custLinFactNeighborX="-117080" custLinFactNeighborY="3556"/>
      <dgm:spPr>
        <a:solidFill>
          <a:schemeClr val="accent3">
            <a:tint val="55000"/>
            <a:hueOff val="0"/>
            <a:satOff val="0"/>
            <a:lumOff val="0"/>
          </a:schemeClr>
        </a:solidFill>
      </dgm:spPr>
      <dgm:t>
        <a:bodyPr/>
        <a:lstStyle/>
        <a:p>
          <a:endParaRPr lang="ru-RU"/>
        </a:p>
      </dgm:t>
    </dgm:pt>
    <dgm:pt modelId="{29CC5717-CBA7-4919-BCAF-B3D6E47F7B17}" type="pres">
      <dgm:prSet presAssocID="{86C083FB-E958-46DF-B9FC-82169D0B134E}" presName="txShp" presStyleLbl="node1" presStyleIdx="5" presStyleCnt="6" custScaleX="145511" custLinFactNeighborX="1031" custLinFactNeighborY="-2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806D1B-695B-4B5A-A5B1-536C8EBCFFC7}" type="presOf" srcId="{B6A79E18-EFE6-4C67-A6E3-BAE485F137B3}" destId="{A31CAD63-5A49-4129-8205-B5A74F3D4832}" srcOrd="0" destOrd="0" presId="urn:microsoft.com/office/officeart/2005/8/layout/vList3#1"/>
    <dgm:cxn modelId="{4DB9FA85-CC2A-47AD-8947-5136DF4DECB9}" srcId="{2A0DF377-9BEB-4247-85D7-2E9D4C9F1CB1}" destId="{978BFB1B-FA69-4860-9426-00F7036DAE51}" srcOrd="4" destOrd="0" parTransId="{832FB52E-97C2-4B82-A625-B4107613037B}" sibTransId="{1E4B6F6D-094F-42C1-AB6D-D274E9EB890E}"/>
    <dgm:cxn modelId="{FACB4086-39A2-4591-A1BE-4F7E4DCA61CB}" type="presOf" srcId="{86C083FB-E958-46DF-B9FC-82169D0B134E}" destId="{29CC5717-CBA7-4919-BCAF-B3D6E47F7B17}" srcOrd="0" destOrd="0" presId="urn:microsoft.com/office/officeart/2005/8/layout/vList3#1"/>
    <dgm:cxn modelId="{A9D825C7-18B8-4859-92B1-D1FF4FE432F8}" srcId="{2A0DF377-9BEB-4247-85D7-2E9D4C9F1CB1}" destId="{DAEFFBC9-DAC8-45C2-9E8B-CD24B55E7BC0}" srcOrd="0" destOrd="0" parTransId="{0B43E5F1-2ED1-4D82-8A7A-821686B622B8}" sibTransId="{E835EDC8-451A-4A78-B2ED-B5BA1FC40024}"/>
    <dgm:cxn modelId="{41D71648-56A3-45B6-B589-F78BD2366D13}" srcId="{2A0DF377-9BEB-4247-85D7-2E9D4C9F1CB1}" destId="{86C083FB-E958-46DF-B9FC-82169D0B134E}" srcOrd="5" destOrd="0" parTransId="{3CB518CC-697C-4064-AB2D-AE3766B6E406}" sibTransId="{2478BAE0-DB7B-4F64-AFD2-7171B673B0E8}"/>
    <dgm:cxn modelId="{E85C2B34-2E8F-4925-B663-81566776934F}" type="presOf" srcId="{DAEFFBC9-DAC8-45C2-9E8B-CD24B55E7BC0}" destId="{3E4841C5-EAF3-4EC1-B373-12B0F134E769}" srcOrd="0" destOrd="0" presId="urn:microsoft.com/office/officeart/2005/8/layout/vList3#1"/>
    <dgm:cxn modelId="{182F7EC5-43A9-4C9D-A688-E7359010BDD5}" type="presOf" srcId="{AA610885-1C5F-459D-A93F-43D1020753B4}" destId="{ACBEDB5F-87E7-481A-B43E-CAAB1624EFF1}" srcOrd="0" destOrd="0" presId="urn:microsoft.com/office/officeart/2005/8/layout/vList3#1"/>
    <dgm:cxn modelId="{D5AD8030-2BBE-4AB6-B22C-AEBCA74F4526}" srcId="{2A0DF377-9BEB-4247-85D7-2E9D4C9F1CB1}" destId="{0D1F2564-5BEE-4F94-AF2F-F9EF819B73FF}" srcOrd="1" destOrd="0" parTransId="{3847BD7D-DC8F-488C-8FFE-8B4BB2DFDE76}" sibTransId="{BC5D465F-D0F1-494B-A866-856990EC78EE}"/>
    <dgm:cxn modelId="{44BDCE37-1055-4931-86DA-35AE4901075E}" srcId="{2A0DF377-9BEB-4247-85D7-2E9D4C9F1CB1}" destId="{AA610885-1C5F-459D-A93F-43D1020753B4}" srcOrd="3" destOrd="0" parTransId="{DCCCA3B8-4F4B-410B-8DD8-E69935A8727B}" sibTransId="{3E35AAD5-1E21-45D0-8C33-55CD1B9AECC0}"/>
    <dgm:cxn modelId="{EFAA86F0-3F2C-472C-A3D6-86778A99CB1D}" type="presOf" srcId="{978BFB1B-FA69-4860-9426-00F7036DAE51}" destId="{52E5B148-346F-4987-A43B-03653EE458C9}" srcOrd="0" destOrd="0" presId="urn:microsoft.com/office/officeart/2005/8/layout/vList3#1"/>
    <dgm:cxn modelId="{9FC250AE-8759-4BDB-B522-485F02E56B18}" type="presOf" srcId="{2A0DF377-9BEB-4247-85D7-2E9D4C9F1CB1}" destId="{48DBB161-6C4E-47CB-B48A-DF7C1FD7380D}" srcOrd="0" destOrd="0" presId="urn:microsoft.com/office/officeart/2005/8/layout/vList3#1"/>
    <dgm:cxn modelId="{BCB67C4A-62C3-4DC8-98B3-8D06B38FEAE7}" type="presOf" srcId="{0D1F2564-5BEE-4F94-AF2F-F9EF819B73FF}" destId="{4A066F12-D4D5-4CB9-8A5F-504CB2566395}" srcOrd="0" destOrd="0" presId="urn:microsoft.com/office/officeart/2005/8/layout/vList3#1"/>
    <dgm:cxn modelId="{547FE944-1E8C-42C6-84F0-98E4F1518529}" srcId="{2A0DF377-9BEB-4247-85D7-2E9D4C9F1CB1}" destId="{B6A79E18-EFE6-4C67-A6E3-BAE485F137B3}" srcOrd="2" destOrd="0" parTransId="{87F4E6F2-A7E0-4D03-86A2-E911B5C37567}" sibTransId="{E4CD9724-C5B8-420E-B1D9-7832895F5F3A}"/>
    <dgm:cxn modelId="{0F3F5F1B-CB85-4CA0-8A07-343448763D07}" type="presParOf" srcId="{48DBB161-6C4E-47CB-B48A-DF7C1FD7380D}" destId="{EAB9A63E-5857-4B2B-A581-24BA6E0B061A}" srcOrd="0" destOrd="0" presId="urn:microsoft.com/office/officeart/2005/8/layout/vList3#1"/>
    <dgm:cxn modelId="{A9D5EE65-6633-4E2B-8776-02B3F6EABB58}" type="presParOf" srcId="{EAB9A63E-5857-4B2B-A581-24BA6E0B061A}" destId="{D4753D1B-CFDF-407A-A6F1-8CCA5393D24C}" srcOrd="0" destOrd="0" presId="urn:microsoft.com/office/officeart/2005/8/layout/vList3#1"/>
    <dgm:cxn modelId="{D3F42ADE-62F6-4952-815C-626EF8B0903D}" type="presParOf" srcId="{EAB9A63E-5857-4B2B-A581-24BA6E0B061A}" destId="{3E4841C5-EAF3-4EC1-B373-12B0F134E769}" srcOrd="1" destOrd="0" presId="urn:microsoft.com/office/officeart/2005/8/layout/vList3#1"/>
    <dgm:cxn modelId="{39C19A86-D693-4EEB-A1E6-94EB25F08E5C}" type="presParOf" srcId="{48DBB161-6C4E-47CB-B48A-DF7C1FD7380D}" destId="{989DFEDD-9085-400C-A579-BC638A5EDC1D}" srcOrd="1" destOrd="0" presId="urn:microsoft.com/office/officeart/2005/8/layout/vList3#1"/>
    <dgm:cxn modelId="{57A09E82-43E7-4540-B7AE-F4018B244B7D}" type="presParOf" srcId="{48DBB161-6C4E-47CB-B48A-DF7C1FD7380D}" destId="{35DC4A5E-A1E8-4F4E-A041-1F5965E73650}" srcOrd="2" destOrd="0" presId="urn:microsoft.com/office/officeart/2005/8/layout/vList3#1"/>
    <dgm:cxn modelId="{095B8A49-3F0C-4D94-9086-76944318926A}" type="presParOf" srcId="{35DC4A5E-A1E8-4F4E-A041-1F5965E73650}" destId="{07C6232F-C7B7-4279-804A-4C90D1888E85}" srcOrd="0" destOrd="0" presId="urn:microsoft.com/office/officeart/2005/8/layout/vList3#1"/>
    <dgm:cxn modelId="{E54C0D53-4CCF-4E0F-AB32-D9E8DA1D1F4F}" type="presParOf" srcId="{35DC4A5E-A1E8-4F4E-A041-1F5965E73650}" destId="{4A066F12-D4D5-4CB9-8A5F-504CB2566395}" srcOrd="1" destOrd="0" presId="urn:microsoft.com/office/officeart/2005/8/layout/vList3#1"/>
    <dgm:cxn modelId="{97CD44F7-0B40-42F2-AE95-1B86D7E6B8C6}" type="presParOf" srcId="{48DBB161-6C4E-47CB-B48A-DF7C1FD7380D}" destId="{6246903B-7369-46F3-A6BE-216F0428BF6E}" srcOrd="3" destOrd="0" presId="urn:microsoft.com/office/officeart/2005/8/layout/vList3#1"/>
    <dgm:cxn modelId="{09214DF1-D101-4FA6-BC30-917A254CABB8}" type="presParOf" srcId="{48DBB161-6C4E-47CB-B48A-DF7C1FD7380D}" destId="{AA105246-A4A3-475C-BCC9-C29F975F62F3}" srcOrd="4" destOrd="0" presId="urn:microsoft.com/office/officeart/2005/8/layout/vList3#1"/>
    <dgm:cxn modelId="{18736650-8630-4E6A-8135-B45BB285BA75}" type="presParOf" srcId="{AA105246-A4A3-475C-BCC9-C29F975F62F3}" destId="{4E6A6B0D-63B9-4207-A25B-3C30EE55D74F}" srcOrd="0" destOrd="0" presId="urn:microsoft.com/office/officeart/2005/8/layout/vList3#1"/>
    <dgm:cxn modelId="{8628FCCB-71D0-491B-B235-A37C38AC7E55}" type="presParOf" srcId="{AA105246-A4A3-475C-BCC9-C29F975F62F3}" destId="{A31CAD63-5A49-4129-8205-B5A74F3D4832}" srcOrd="1" destOrd="0" presId="urn:microsoft.com/office/officeart/2005/8/layout/vList3#1"/>
    <dgm:cxn modelId="{767CFA71-FE71-4D2B-BFEF-FB54DFD00E1E}" type="presParOf" srcId="{48DBB161-6C4E-47CB-B48A-DF7C1FD7380D}" destId="{926EE5BB-5BB4-455B-A56F-6E551DB2854F}" srcOrd="5" destOrd="0" presId="urn:microsoft.com/office/officeart/2005/8/layout/vList3#1"/>
    <dgm:cxn modelId="{DE0C2D65-BB68-49D5-92ED-A2BAB6628B13}" type="presParOf" srcId="{48DBB161-6C4E-47CB-B48A-DF7C1FD7380D}" destId="{6E616329-2E28-46BE-8A72-EC0D12108180}" srcOrd="6" destOrd="0" presId="urn:microsoft.com/office/officeart/2005/8/layout/vList3#1"/>
    <dgm:cxn modelId="{D27822D3-B56B-446D-9945-DB0BA10ECA46}" type="presParOf" srcId="{6E616329-2E28-46BE-8A72-EC0D12108180}" destId="{9D21F571-7B4A-4C22-B9D4-F7C2E989D0C7}" srcOrd="0" destOrd="0" presId="urn:microsoft.com/office/officeart/2005/8/layout/vList3#1"/>
    <dgm:cxn modelId="{6D6E96E1-266F-4CE3-8130-35EBDA27C4AB}" type="presParOf" srcId="{6E616329-2E28-46BE-8A72-EC0D12108180}" destId="{ACBEDB5F-87E7-481A-B43E-CAAB1624EFF1}" srcOrd="1" destOrd="0" presId="urn:microsoft.com/office/officeart/2005/8/layout/vList3#1"/>
    <dgm:cxn modelId="{AE63618D-8019-4892-95CF-2C241FFF6A14}" type="presParOf" srcId="{48DBB161-6C4E-47CB-B48A-DF7C1FD7380D}" destId="{BFA59035-E2D6-4845-9E13-23337659B29E}" srcOrd="7" destOrd="0" presId="urn:microsoft.com/office/officeart/2005/8/layout/vList3#1"/>
    <dgm:cxn modelId="{1D844262-D806-44F5-8887-806F5B699179}" type="presParOf" srcId="{48DBB161-6C4E-47CB-B48A-DF7C1FD7380D}" destId="{5509CC0A-B731-4459-B75E-611CC777C2FE}" srcOrd="8" destOrd="0" presId="urn:microsoft.com/office/officeart/2005/8/layout/vList3#1"/>
    <dgm:cxn modelId="{7AEEBE13-A009-4387-9901-414349120408}" type="presParOf" srcId="{5509CC0A-B731-4459-B75E-611CC777C2FE}" destId="{6D65528A-CBC1-4A69-8CFA-2C941F61EA8B}" srcOrd="0" destOrd="0" presId="urn:microsoft.com/office/officeart/2005/8/layout/vList3#1"/>
    <dgm:cxn modelId="{FDC1842D-F99D-46FB-A82E-96E3C6308A17}" type="presParOf" srcId="{5509CC0A-B731-4459-B75E-611CC777C2FE}" destId="{52E5B148-346F-4987-A43B-03653EE458C9}" srcOrd="1" destOrd="0" presId="urn:microsoft.com/office/officeart/2005/8/layout/vList3#1"/>
    <dgm:cxn modelId="{6BFE6863-0F04-4470-89C2-AF7CA28FA101}" type="presParOf" srcId="{48DBB161-6C4E-47CB-B48A-DF7C1FD7380D}" destId="{7442E46F-F784-4C43-9A17-005A9F09E6A2}" srcOrd="9" destOrd="0" presId="urn:microsoft.com/office/officeart/2005/8/layout/vList3#1"/>
    <dgm:cxn modelId="{548FD078-300D-48B2-BEC2-1387D629817A}" type="presParOf" srcId="{48DBB161-6C4E-47CB-B48A-DF7C1FD7380D}" destId="{FEFF2503-D682-4B35-B062-ACB4E9DEF142}" srcOrd="10" destOrd="0" presId="urn:microsoft.com/office/officeart/2005/8/layout/vList3#1"/>
    <dgm:cxn modelId="{4CAE0572-AB33-417D-B818-6DEDBA3D558D}" type="presParOf" srcId="{FEFF2503-D682-4B35-B062-ACB4E9DEF142}" destId="{844540C0-3E23-4B10-9FAA-6E38172B1EBA}" srcOrd="0" destOrd="0" presId="urn:microsoft.com/office/officeart/2005/8/layout/vList3#1"/>
    <dgm:cxn modelId="{3DFD3BE6-5B1C-4B51-885E-36FAF5F98DA6}" type="presParOf" srcId="{FEFF2503-D682-4B35-B062-ACB4E9DEF142}" destId="{29CC5717-CBA7-4919-BCAF-B3D6E47F7B1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CC44F-9A7D-433E-9059-78034EE33433}">
      <dsp:nvSpPr>
        <dsp:cNvPr id="0" name=""/>
        <dsp:cNvSpPr/>
      </dsp:nvSpPr>
      <dsp:spPr>
        <a:xfrm>
          <a:off x="0" y="0"/>
          <a:ext cx="3689050" cy="83520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9525" cap="rnd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Семья</a:t>
          </a:r>
          <a:endParaRPr lang="ru-RU" sz="2200" b="1" i="0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0" y="0"/>
        <a:ext cx="3689050" cy="835200"/>
      </dsp:txXfrm>
    </dsp:sp>
    <dsp:sp modelId="{4CA4A8A0-A17E-4D34-9241-0278FB1BFB05}">
      <dsp:nvSpPr>
        <dsp:cNvPr id="0" name=""/>
        <dsp:cNvSpPr/>
      </dsp:nvSpPr>
      <dsp:spPr>
        <a:xfrm>
          <a:off x="0" y="838203"/>
          <a:ext cx="3689050" cy="3617116"/>
        </a:xfrm>
        <a:prstGeom prst="rect">
          <a:avLst/>
        </a:prstGeom>
        <a:solidFill>
          <a:schemeClr val="bg1"/>
        </a:solidFill>
        <a:ln w="9525" cap="rnd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rgbClr val="0070C0"/>
              </a:solidFill>
            </a:rPr>
            <a:t>Родители</a:t>
          </a:r>
          <a:endParaRPr lang="ru-RU" sz="2900" b="1" kern="1200" dirty="0">
            <a:solidFill>
              <a:srgbClr val="0070C0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rgbClr val="0070C0"/>
              </a:solidFill>
            </a:rPr>
            <a:t>Дедушки, бабушки</a:t>
          </a:r>
          <a:endParaRPr lang="ru-RU" sz="2900" b="1" kern="1200" dirty="0">
            <a:solidFill>
              <a:srgbClr val="0070C0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rgbClr val="0070C0"/>
              </a:solidFill>
            </a:rPr>
            <a:t>Братья и сестры</a:t>
          </a:r>
          <a:endParaRPr lang="ru-RU" sz="2900" b="1" kern="1200" dirty="0">
            <a:solidFill>
              <a:srgbClr val="0070C0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rgbClr val="0070C0"/>
              </a:solidFill>
            </a:rPr>
            <a:t>Сам ребенок</a:t>
          </a:r>
          <a:endParaRPr lang="ru-RU" sz="2900" b="1" kern="1200" dirty="0">
            <a:solidFill>
              <a:srgbClr val="0070C0"/>
            </a:solidFill>
          </a:endParaRPr>
        </a:p>
      </dsp:txBody>
      <dsp:txXfrm>
        <a:off x="0" y="838203"/>
        <a:ext cx="3689050" cy="3617116"/>
      </dsp:txXfrm>
    </dsp:sp>
    <dsp:sp modelId="{6BBAF64C-92A9-4729-8ECB-1E1880CA9CF8}">
      <dsp:nvSpPr>
        <dsp:cNvPr id="0" name=""/>
        <dsp:cNvSpPr/>
      </dsp:nvSpPr>
      <dsp:spPr>
        <a:xfrm>
          <a:off x="4232324" y="0"/>
          <a:ext cx="4171651" cy="83520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9525" cap="rnd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Образовательное учреждение</a:t>
          </a:r>
          <a:endParaRPr lang="ru-RU" sz="2200" b="1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4232324" y="0"/>
        <a:ext cx="4171651" cy="835200"/>
      </dsp:txXfrm>
    </dsp:sp>
    <dsp:sp modelId="{D03E89B9-42FC-4F9C-8739-8D02952F7336}">
      <dsp:nvSpPr>
        <dsp:cNvPr id="0" name=""/>
        <dsp:cNvSpPr/>
      </dsp:nvSpPr>
      <dsp:spPr>
        <a:xfrm>
          <a:off x="4212440" y="869346"/>
          <a:ext cx="4191535" cy="3617116"/>
        </a:xfrm>
        <a:prstGeom prst="rect">
          <a:avLst/>
        </a:prstGeom>
        <a:solidFill>
          <a:schemeClr val="bg1"/>
        </a:solidFill>
        <a:ln w="9525" cap="rnd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rgbClr val="0070C0"/>
              </a:solidFill>
            </a:rPr>
            <a:t>Воспитатель</a:t>
          </a:r>
          <a:endParaRPr lang="ru-RU" sz="2900" b="1" kern="1200" dirty="0">
            <a:solidFill>
              <a:srgbClr val="0070C0"/>
            </a:solidFill>
          </a:endParaRPr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rgbClr val="0070C0"/>
              </a:solidFill>
            </a:rPr>
            <a:t>Помощник воспитателя</a:t>
          </a:r>
          <a:endParaRPr lang="ru-RU" sz="2900" b="1" kern="1200" dirty="0">
            <a:solidFill>
              <a:srgbClr val="0070C0"/>
            </a:solidFill>
          </a:endParaRPr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rgbClr val="0070C0"/>
              </a:solidFill>
            </a:rPr>
            <a:t>Педагог-психолог</a:t>
          </a:r>
          <a:endParaRPr lang="ru-RU" sz="2900" b="1" kern="1200" dirty="0">
            <a:solidFill>
              <a:srgbClr val="0070C0"/>
            </a:solidFill>
          </a:endParaRPr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rgbClr val="0070C0"/>
              </a:solidFill>
            </a:rPr>
            <a:t>Педагоги ДОУ</a:t>
          </a:r>
          <a:endParaRPr lang="ru-RU" sz="2900" b="1" kern="1200" dirty="0">
            <a:solidFill>
              <a:srgbClr val="0070C0"/>
            </a:solidFill>
          </a:endParaRPr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rgbClr val="0070C0"/>
              </a:solidFill>
            </a:rPr>
            <a:t>Зам.Зав. по УВР</a:t>
          </a:r>
          <a:endParaRPr lang="ru-RU" sz="2900" b="1" kern="1200" dirty="0">
            <a:solidFill>
              <a:srgbClr val="0070C0"/>
            </a:solidFill>
          </a:endParaRPr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rgbClr val="0070C0"/>
              </a:solidFill>
            </a:rPr>
            <a:t>Заведующий</a:t>
          </a:r>
          <a:endParaRPr lang="ru-RU" sz="2900" b="1" kern="1200" dirty="0">
            <a:solidFill>
              <a:srgbClr val="0070C0"/>
            </a:solidFill>
          </a:endParaRPr>
        </a:p>
      </dsp:txBody>
      <dsp:txXfrm>
        <a:off x="4212440" y="869346"/>
        <a:ext cx="4191535" cy="3617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841C5-EAF3-4EC1-B373-12B0F134E769}">
      <dsp:nvSpPr>
        <dsp:cNvPr id="0" name=""/>
        <dsp:cNvSpPr/>
      </dsp:nvSpPr>
      <dsp:spPr>
        <a:xfrm rot="10800000">
          <a:off x="182529" y="2499"/>
          <a:ext cx="8383405" cy="643244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365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>
              <a:solidFill>
                <a:srgbClr val="0070C0"/>
              </a:solidFill>
            </a:rPr>
            <a:t>Несформированность</a:t>
          </a:r>
          <a:r>
            <a:rPr lang="ru-RU" sz="2000" b="1" i="0" kern="1200" dirty="0" smtClean="0">
              <a:solidFill>
                <a:srgbClr val="0070C0"/>
              </a:solidFill>
            </a:rPr>
            <a:t> автономии ребенка и его матери (эмоциональной, телесной, игровой)</a:t>
          </a:r>
          <a:endParaRPr lang="ru-RU" sz="2000" b="1" i="0" kern="1200" dirty="0">
            <a:solidFill>
              <a:srgbClr val="0070C0"/>
            </a:solidFill>
          </a:endParaRPr>
        </a:p>
      </dsp:txBody>
      <dsp:txXfrm rot="10800000">
        <a:off x="343340" y="2499"/>
        <a:ext cx="8222594" cy="643244"/>
      </dsp:txXfrm>
    </dsp:sp>
    <dsp:sp modelId="{D4753D1B-CFDF-407A-A6F1-8CCA5393D24C}">
      <dsp:nvSpPr>
        <dsp:cNvPr id="0" name=""/>
        <dsp:cNvSpPr/>
      </dsp:nvSpPr>
      <dsp:spPr>
        <a:xfrm>
          <a:off x="0" y="473"/>
          <a:ext cx="643244" cy="643244"/>
        </a:xfrm>
        <a:prstGeom prst="ellipse">
          <a:avLst/>
        </a:prstGeom>
        <a:solidFill>
          <a:schemeClr val="accent3">
            <a:tint val="55000"/>
            <a:hueOff val="0"/>
            <a:satOff val="0"/>
            <a:lum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066F12-D4D5-4CB9-8A5F-504CB2566395}">
      <dsp:nvSpPr>
        <dsp:cNvPr id="0" name=""/>
        <dsp:cNvSpPr/>
      </dsp:nvSpPr>
      <dsp:spPr>
        <a:xfrm rot="10800000">
          <a:off x="125283" y="885802"/>
          <a:ext cx="8465435" cy="643244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365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>
              <a:solidFill>
                <a:srgbClr val="0070C0"/>
              </a:solidFill>
            </a:rPr>
            <a:t>Несформированность</a:t>
          </a:r>
          <a:r>
            <a:rPr lang="ru-RU" sz="2000" b="1" i="0" kern="1200" dirty="0" smtClean="0">
              <a:solidFill>
                <a:srgbClr val="0070C0"/>
              </a:solidFill>
            </a:rPr>
            <a:t> культурно-гигиенических навыков</a:t>
          </a:r>
        </a:p>
      </dsp:txBody>
      <dsp:txXfrm rot="10800000">
        <a:off x="286094" y="885802"/>
        <a:ext cx="8304624" cy="643244"/>
      </dsp:txXfrm>
    </dsp:sp>
    <dsp:sp modelId="{07C6232F-C7B7-4279-804A-4C90D1888E85}">
      <dsp:nvSpPr>
        <dsp:cNvPr id="0" name=""/>
        <dsp:cNvSpPr/>
      </dsp:nvSpPr>
      <dsp:spPr>
        <a:xfrm>
          <a:off x="0" y="856270"/>
          <a:ext cx="643244" cy="643244"/>
        </a:xfrm>
        <a:prstGeom prst="ellipse">
          <a:avLst/>
        </a:prstGeom>
        <a:solidFill>
          <a:schemeClr val="accent3">
            <a:tint val="55000"/>
            <a:hueOff val="0"/>
            <a:satOff val="0"/>
            <a:lum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1CAD63-5A49-4129-8205-B5A74F3D4832}">
      <dsp:nvSpPr>
        <dsp:cNvPr id="0" name=""/>
        <dsp:cNvSpPr/>
      </dsp:nvSpPr>
      <dsp:spPr>
        <a:xfrm rot="10800000">
          <a:off x="151317" y="1673016"/>
          <a:ext cx="8445829" cy="643244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365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70C0"/>
              </a:solidFill>
            </a:rPr>
            <a:t>Отсутствие в семье режима, совпадающего с режимом детского сада</a:t>
          </a:r>
        </a:p>
      </dsp:txBody>
      <dsp:txXfrm rot="10800000">
        <a:off x="312128" y="1673016"/>
        <a:ext cx="8285018" cy="643244"/>
      </dsp:txXfrm>
    </dsp:sp>
    <dsp:sp modelId="{4E6A6B0D-63B9-4207-A25B-3C30EE55D74F}">
      <dsp:nvSpPr>
        <dsp:cNvPr id="0" name=""/>
        <dsp:cNvSpPr/>
      </dsp:nvSpPr>
      <dsp:spPr>
        <a:xfrm>
          <a:off x="0" y="1691528"/>
          <a:ext cx="643244" cy="643244"/>
        </a:xfrm>
        <a:prstGeom prst="ellipse">
          <a:avLst/>
        </a:prstGeom>
        <a:solidFill>
          <a:schemeClr val="accent3">
            <a:tint val="55000"/>
            <a:hueOff val="0"/>
            <a:satOff val="0"/>
            <a:lum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BEDB5F-87E7-481A-B43E-CAAB1624EFF1}">
      <dsp:nvSpPr>
        <dsp:cNvPr id="0" name=""/>
        <dsp:cNvSpPr/>
      </dsp:nvSpPr>
      <dsp:spPr>
        <a:xfrm rot="10800000">
          <a:off x="151317" y="2508274"/>
          <a:ext cx="8445829" cy="643244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365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70C0"/>
              </a:solidFill>
            </a:rPr>
            <a:t>Наличие у ребенка своеобразных привычек</a:t>
          </a:r>
          <a:endParaRPr lang="ru-RU" sz="2000" b="1" i="0" kern="1200" dirty="0">
            <a:solidFill>
              <a:srgbClr val="0070C0"/>
            </a:solidFill>
          </a:endParaRPr>
        </a:p>
      </dsp:txBody>
      <dsp:txXfrm rot="10800000">
        <a:off x="312128" y="2508274"/>
        <a:ext cx="8285018" cy="643244"/>
      </dsp:txXfrm>
    </dsp:sp>
    <dsp:sp modelId="{9D21F571-7B4A-4C22-B9D4-F7C2E989D0C7}">
      <dsp:nvSpPr>
        <dsp:cNvPr id="0" name=""/>
        <dsp:cNvSpPr/>
      </dsp:nvSpPr>
      <dsp:spPr>
        <a:xfrm>
          <a:off x="0" y="2469525"/>
          <a:ext cx="643244" cy="643244"/>
        </a:xfrm>
        <a:prstGeom prst="ellipse">
          <a:avLst/>
        </a:prstGeom>
        <a:solidFill>
          <a:schemeClr val="accent3">
            <a:tint val="55000"/>
            <a:hueOff val="0"/>
            <a:satOff val="0"/>
            <a:lum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E5B148-346F-4987-A43B-03653EE458C9}">
      <dsp:nvSpPr>
        <dsp:cNvPr id="0" name=""/>
        <dsp:cNvSpPr/>
      </dsp:nvSpPr>
      <dsp:spPr>
        <a:xfrm rot="10800000">
          <a:off x="141514" y="3343533"/>
          <a:ext cx="8465435" cy="643244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365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70C0"/>
              </a:solidFill>
            </a:rPr>
            <a:t>Отсутствие опыта общения с незнакомыми людьми</a:t>
          </a:r>
          <a:endParaRPr lang="ru-RU" sz="2000" b="1" i="0" kern="1200" dirty="0">
            <a:solidFill>
              <a:srgbClr val="0070C0"/>
            </a:solidFill>
          </a:endParaRPr>
        </a:p>
      </dsp:txBody>
      <dsp:txXfrm rot="10800000">
        <a:off x="302325" y="3343533"/>
        <a:ext cx="8304624" cy="643244"/>
      </dsp:txXfrm>
    </dsp:sp>
    <dsp:sp modelId="{6D65528A-CBC1-4A69-8CFA-2C941F61EA8B}">
      <dsp:nvSpPr>
        <dsp:cNvPr id="0" name=""/>
        <dsp:cNvSpPr/>
      </dsp:nvSpPr>
      <dsp:spPr>
        <a:xfrm>
          <a:off x="0" y="3345868"/>
          <a:ext cx="643244" cy="643244"/>
        </a:xfrm>
        <a:prstGeom prst="ellipse">
          <a:avLst/>
        </a:prstGeom>
        <a:solidFill>
          <a:schemeClr val="accent3">
            <a:tint val="55000"/>
            <a:hueOff val="0"/>
            <a:satOff val="0"/>
            <a:lum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CC5717-CBA7-4919-BCAF-B3D6E47F7B17}">
      <dsp:nvSpPr>
        <dsp:cNvPr id="0" name=""/>
        <dsp:cNvSpPr/>
      </dsp:nvSpPr>
      <dsp:spPr>
        <a:xfrm rot="10800000">
          <a:off x="201495" y="4162401"/>
          <a:ext cx="8465435" cy="643244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365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70C0"/>
              </a:solidFill>
            </a:rPr>
            <a:t>Особенности  психического развития</a:t>
          </a:r>
          <a:endParaRPr lang="ru-RU" sz="2000" b="1" i="0" kern="1200" dirty="0">
            <a:solidFill>
              <a:srgbClr val="0070C0"/>
            </a:solidFill>
          </a:endParaRPr>
        </a:p>
      </dsp:txBody>
      <dsp:txXfrm rot="10800000">
        <a:off x="362306" y="4162401"/>
        <a:ext cx="8304624" cy="643244"/>
      </dsp:txXfrm>
    </dsp:sp>
    <dsp:sp modelId="{844540C0-3E23-4B10-9FAA-6E38172B1EBA}">
      <dsp:nvSpPr>
        <dsp:cNvPr id="0" name=""/>
        <dsp:cNvSpPr/>
      </dsp:nvSpPr>
      <dsp:spPr>
        <a:xfrm>
          <a:off x="0" y="4181291"/>
          <a:ext cx="643244" cy="643244"/>
        </a:xfrm>
        <a:prstGeom prst="ellipse">
          <a:avLst/>
        </a:prstGeom>
        <a:solidFill>
          <a:schemeClr val="accent3">
            <a:tint val="55000"/>
            <a:hueOff val="0"/>
            <a:satOff val="0"/>
            <a:lum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83BAF-70AC-4E8E-81CC-1120CD1CC12D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65593-937A-4EC5-BC81-9C4EB2D77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32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65593-937A-4EC5-BC81-9C4EB2D775B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65593-937A-4EC5-BC81-9C4EB2D775BE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46D8-D8F5-42FD-88C3-633BE3D8B0B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65593-937A-4EC5-BC81-9C4EB2D775BE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65593-937A-4EC5-BC81-9C4EB2D775B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46D8-D8F5-42FD-88C3-633BE3D8B0B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65593-937A-4EC5-BC81-9C4EB2D775B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65593-937A-4EC5-BC81-9C4EB2D775BE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65593-937A-4EC5-BC81-9C4EB2D775B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65593-937A-4EC5-BC81-9C4EB2D775BE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81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3056668">
            <a:off x="-619616" y="313727"/>
            <a:ext cx="3514841" cy="321022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19200" y="2789237"/>
            <a:ext cx="7162800" cy="4068763"/>
          </a:xfrm>
          <a:blipFill>
            <a:blip r:embed="rId4" cstate="print">
              <a:lum bright="70000" contrast="-70000"/>
            </a:blip>
            <a:stretch>
              <a:fillRect/>
            </a:stretch>
          </a:blipFill>
          <a:ln w="76200"/>
          <a:effectLst>
            <a:outerShdw blurRad="40000" dist="20000" dir="540000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 algn="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« Недостаточно внимательное отношение к возрасту первого детства отражается губительно на всей жизни человека…» </a:t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b="1" i="1" dirty="0" smtClean="0">
              <a:solidFill>
                <a:srgbClr val="0070C0"/>
              </a:solidFill>
            </a:endParaRPr>
          </a:p>
          <a:p>
            <a:pPr algn="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В.М. Бехтерев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457200"/>
            <a:ext cx="8546476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АДАПТАЦИЯ ДЕТЕЙ РАННЕГО ВОЗРАСТА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209800"/>
            <a:ext cx="3585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ГБДОУ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/с №73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4034"/>
                                      </p:to>
                                    </p:animClr>
                                    <p:animClr clrSpc="rgb" dir="cw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4034"/>
                                      </p:to>
                                    </p:animClr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inbow-color-patern-3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-152400" y="0"/>
            <a:ext cx="9448800" cy="7010400"/>
          </a:xfrm>
          <a:prstGeom prst="rect">
            <a:avLst/>
          </a:prstGeom>
        </p:spPr>
      </p:pic>
      <p:pic>
        <p:nvPicPr>
          <p:cNvPr id="3" name="Рисунок 2" descr="IMG_23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990600"/>
            <a:ext cx="6934200" cy="5200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0_77878_9a0d89a8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62000" y="-152400"/>
            <a:ext cx="4953000" cy="738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inbow-color-patern-3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67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Этап анализа и выводов.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    НОЯБРЬ- ДЕКАБРЬ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Обработка результатов и анализ адаптационных листов.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Заполнение индивидуальных маршрутов развития воспитанников и выбор для них режимов дня (оздоровительный , щадящий, скорректированный режимы дня).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Выявление детей с тяжелой степенью адаптации и индивидуальная работа с ними.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Экспресс-обзор группы раннего возраста с участием администрации, специалистов психолого-педагогической службы и воспитателей, в рамках психолого- медико- педагогического совета.</a:t>
            </a:r>
          </a:p>
          <a:p>
            <a:pPr lvl="0"/>
            <a:endParaRPr lang="ru-RU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endParaRPr lang="ru-RU" sz="2400" dirty="0" smtClean="0"/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ainbow-color-patern-3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2192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149183"/>
              </p:ext>
            </p:extLst>
          </p:nvPr>
        </p:nvGraphicFramePr>
        <p:xfrm>
          <a:off x="609600" y="609600"/>
          <a:ext cx="8000999" cy="57099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05000"/>
                <a:gridCol w="1689218"/>
                <a:gridCol w="2253304"/>
                <a:gridCol w="2153477"/>
              </a:tblGrid>
              <a:tr h="406393">
                <a:tc>
                  <a:txBody>
                    <a:bodyPr/>
                    <a:lstStyle/>
                    <a:p>
                      <a:pPr indent="45720" algn="ctr">
                        <a:spcAft>
                          <a:spcPts val="0"/>
                        </a:spcAft>
                      </a:pPr>
                      <a:r>
                        <a:rPr lang="ru-RU" sz="1600" b="1" i="1" dirty="0"/>
                        <a:t>Критерии</a:t>
                      </a:r>
                      <a:endParaRPr lang="ru-RU" sz="16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Высокий-  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6-8 баллов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Средний-   </a:t>
                      </a:r>
                      <a:r>
                        <a:rPr lang="ru-RU" sz="1600" b="1" dirty="0">
                          <a:solidFill>
                            <a:srgbClr val="00B050"/>
                          </a:solidFill>
                        </a:rPr>
                        <a:t>9-14 баллов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Низкий    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14-18 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баллов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/>
                </a:tc>
              </a:tr>
              <a:tr h="883920">
                <a:tc>
                  <a:txBody>
                    <a:bodyPr/>
                    <a:lstStyle/>
                    <a:p>
                      <a:pPr indent="-68580">
                        <a:spcAft>
                          <a:spcPts val="0"/>
                        </a:spcAft>
                      </a:pPr>
                      <a:r>
                        <a:rPr lang="ru-RU" sz="1600" b="1" i="1" u="sng" dirty="0"/>
                        <a:t>Р- </a:t>
                      </a:r>
                      <a:endParaRPr lang="ru-RU" sz="1600" b="1" i="1" u="sng" dirty="0" smtClean="0"/>
                    </a:p>
                    <a:p>
                      <a:pPr indent="-68580"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расставание </a:t>
                      </a:r>
                      <a:r>
                        <a:rPr lang="ru-RU" sz="1600" b="1" dirty="0"/>
                        <a:t>с родителями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ru-RU" sz="1600" b="1" dirty="0"/>
                        <a:t>легко расстается, спокоен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ru-RU" sz="1600" b="1" dirty="0"/>
                        <a:t>-расстраивается, </a:t>
                      </a:r>
                      <a:endParaRPr lang="ru-RU" sz="1600" b="1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но </a:t>
                      </a:r>
                      <a:r>
                        <a:rPr lang="ru-RU" sz="1600" b="1" dirty="0"/>
                        <a:t>быстро успокаивается.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ru-RU" sz="1600" b="1" dirty="0"/>
                        <a:t>-тяжело расстается, долго не </a:t>
                      </a:r>
                      <a:r>
                        <a:rPr lang="ru-RU" sz="1600" b="1" dirty="0" smtClean="0"/>
                        <a:t>успокаивается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/>
                </a:tc>
              </a:tr>
              <a:tr h="319070">
                <a:tc>
                  <a:txBody>
                    <a:bodyPr/>
                    <a:lstStyle/>
                    <a:p>
                      <a:pPr indent="-68580">
                        <a:spcAft>
                          <a:spcPts val="0"/>
                        </a:spcAft>
                      </a:pPr>
                      <a:r>
                        <a:rPr lang="ru-RU" sz="1600" b="1" i="1" u="sng" dirty="0"/>
                        <a:t>А- </a:t>
                      </a:r>
                      <a:endParaRPr lang="ru-RU" sz="1600" b="1" i="1" u="sng" dirty="0" smtClean="0"/>
                    </a:p>
                    <a:p>
                      <a:pPr indent="-68580"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аппетит</a:t>
                      </a:r>
                    </a:p>
                    <a:p>
                      <a:pPr indent="-68580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ru-RU" sz="1600" b="1" dirty="0"/>
                        <a:t>-хороший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ru-RU" sz="1600" b="1" dirty="0"/>
                        <a:t>-умеренный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ru-RU" sz="1600" b="1" dirty="0"/>
                        <a:t>-плохой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/>
                </a:tc>
              </a:tr>
              <a:tr h="634993">
                <a:tc>
                  <a:txBody>
                    <a:bodyPr/>
                    <a:lstStyle/>
                    <a:p>
                      <a:pPr indent="-68580">
                        <a:spcAft>
                          <a:spcPts val="0"/>
                        </a:spcAft>
                      </a:pPr>
                      <a:r>
                        <a:rPr lang="ru-RU" sz="1600" b="1" i="1" u="sng" dirty="0" smtClean="0"/>
                        <a:t>С-</a:t>
                      </a:r>
                    </a:p>
                    <a:p>
                      <a:pPr indent="-68580">
                        <a:spcAft>
                          <a:spcPts val="0"/>
                        </a:spcAft>
                      </a:pPr>
                      <a:r>
                        <a:rPr lang="ru-RU" sz="1600" b="1" i="0" u="none" dirty="0" smtClean="0"/>
                        <a:t>сон</a:t>
                      </a:r>
                    </a:p>
                  </a:txBody>
                  <a:tcPr marL="42729" marR="427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ru-RU" sz="1600" b="1" dirty="0"/>
                        <a:t>-быстро засыпает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ru-RU" sz="1600" b="1" dirty="0"/>
                        <a:t>-долго не засыпает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ru-RU" sz="1600" b="1" dirty="0"/>
                        <a:t>-не спит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/>
                </a:tc>
              </a:tr>
              <a:tr h="935203">
                <a:tc>
                  <a:txBody>
                    <a:bodyPr/>
                    <a:lstStyle/>
                    <a:p>
                      <a:pPr indent="-68580">
                        <a:spcAft>
                          <a:spcPts val="0"/>
                        </a:spcAft>
                      </a:pPr>
                      <a:r>
                        <a:rPr lang="ru-RU" sz="1600" b="1" i="1" u="sng" dirty="0"/>
                        <a:t>Э-</a:t>
                      </a:r>
                      <a:r>
                        <a:rPr lang="ru-RU" sz="1600" b="1" dirty="0"/>
                        <a:t>эмоциональный </a:t>
                      </a:r>
                      <a:r>
                        <a:rPr lang="ru-RU" sz="1600" b="1" dirty="0" smtClean="0"/>
                        <a:t>фон</a:t>
                      </a:r>
                    </a:p>
                  </a:txBody>
                  <a:tcPr marL="42729" marR="42729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ru-RU" sz="1600" b="1" dirty="0"/>
                        <a:t>хорошее настроение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– эпизодические проявления сниженного настроения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 отрицательные эмоции (страх, агрессия, плач без причин)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98">
                <a:tc>
                  <a:txBody>
                    <a:bodyPr/>
                    <a:lstStyle/>
                    <a:p>
                      <a:pPr indent="-68580"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</a:rPr>
                        <a:t>Д –</a:t>
                      </a: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</a:rPr>
                        <a:t>поведение в деятельности</a:t>
                      </a:r>
                      <a:endParaRPr lang="ru-RU" sz="1600" b="1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2729" marR="4272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хорошее настроение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ru-RU" sz="1600" b="1" dirty="0" smtClean="0"/>
                        <a:t>-участвует в играх и на занят., но активность кратковременная</a:t>
                      </a: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3-</a:t>
                      </a:r>
                      <a:r>
                        <a:rPr lang="ru-RU" sz="1600" b="1" dirty="0" smtClean="0"/>
                        <a:t>не включается в игры, на занят. пассивен</a:t>
                      </a: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21101">
                <a:tc>
                  <a:txBody>
                    <a:bodyPr/>
                    <a:lstStyle/>
                    <a:p>
                      <a:pPr indent="-68580">
                        <a:spcAft>
                          <a:spcPts val="0"/>
                        </a:spcAft>
                      </a:pPr>
                      <a:r>
                        <a:rPr lang="ru-RU" sz="1600" b="1" i="1" u="sng" dirty="0"/>
                        <a:t>О-</a:t>
                      </a:r>
                      <a:r>
                        <a:rPr lang="ru-RU" sz="1600" b="1" dirty="0"/>
                        <a:t> </a:t>
                      </a:r>
                      <a:endParaRPr lang="ru-RU" sz="1600" b="1" dirty="0" smtClean="0"/>
                    </a:p>
                    <a:p>
                      <a:pPr indent="-68580"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общение </a:t>
                      </a:r>
                      <a:r>
                        <a:rPr lang="ru-RU" sz="1600" b="1" dirty="0"/>
                        <a:t>со взрослыми и детьми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ru-RU" sz="1600" b="1" dirty="0"/>
                        <a:t>хорошо контактирует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ru-RU" sz="1600" b="1" dirty="0" smtClean="0"/>
                        <a:t>-общение </a:t>
                      </a:r>
                      <a:r>
                        <a:rPr lang="ru-RU" sz="1600" b="1" dirty="0"/>
                        <a:t>ограничено, контакты по необходимости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ru-RU" sz="1600" b="1" dirty="0"/>
                        <a:t>-замкнут, негативное отношение к детям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62545" y="47655"/>
            <a:ext cx="57912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Параметры оценки и критерии адаптации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ainbow-color-patern-3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296400" cy="701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304800"/>
            <a:ext cx="823873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Сводная таблица результативности по адаптации детей к детскому саду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90600" y="1371600"/>
          <a:ext cx="7391401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065"/>
                <a:gridCol w="1201103"/>
                <a:gridCol w="1201103"/>
                <a:gridCol w="1108710"/>
                <a:gridCol w="1108710"/>
                <a:gridCol w="1108710"/>
              </a:tblGrid>
              <a:tr h="15849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Уровень</a:t>
                      </a:r>
                      <a:r>
                        <a:rPr lang="ru-RU" sz="2400" baseline="0" dirty="0" smtClean="0"/>
                        <a:t> адаптации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2007-2008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2008-2009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2009-2010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2010-</a:t>
                      </a:r>
                      <a:r>
                        <a:rPr lang="ru-RU" sz="2400" baseline="0" dirty="0" smtClean="0"/>
                        <a:t> 2011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2011-2012</a:t>
                      </a:r>
                      <a:endParaRPr lang="ru-RU" sz="2400" dirty="0"/>
                    </a:p>
                  </a:txBody>
                  <a:tcPr/>
                </a:tc>
              </a:tr>
              <a:tr h="109728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Высокий 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32%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31%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31,2%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46,1%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45,1%</a:t>
                      </a:r>
                      <a:endParaRPr lang="ru-RU" sz="2000" b="1" dirty="0"/>
                    </a:p>
                  </a:txBody>
                  <a:tcPr/>
                </a:tc>
              </a:tr>
              <a:tr h="109728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Средний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59,6%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64,5%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64,5%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50,7%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50,6%</a:t>
                      </a:r>
                      <a:endParaRPr lang="ru-RU" sz="2000" b="1" dirty="0"/>
                    </a:p>
                  </a:txBody>
                  <a:tcPr/>
                </a:tc>
              </a:tr>
              <a:tr h="109728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Низкий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8,4 %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4,5%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4,3%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4,2%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4,3%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inbow-color-patern-3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296400" cy="7010400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/>
        </p:nvGraphicFramePr>
        <p:xfrm>
          <a:off x="533400" y="1066800"/>
          <a:ext cx="8305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304800"/>
            <a:ext cx="823873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Сводная таблица результативности по адаптации детей к детскому саду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inbow-color-patern-3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b="1" i="1" dirty="0" smtClean="0">
              <a:solidFill>
                <a:srgbClr val="0070C0"/>
              </a:solidFill>
            </a:endParaRPr>
          </a:p>
          <a:p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2590800"/>
            <a:ext cx="6953662" cy="47244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3400" y="228600"/>
            <a:ext cx="82296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Четкая профессиональная  и продуманная работа педагогов, психологов, участие родителей и благополучный микроклимат в детском саду  - </a:t>
            </a:r>
          </a:p>
          <a:p>
            <a:pPr algn="ctr">
              <a:buNone/>
            </a:pPr>
            <a:r>
              <a:rPr lang="ru-RU" sz="3200" b="1" u="sng" dirty="0" smtClean="0">
                <a:solidFill>
                  <a:srgbClr val="0070C0"/>
                </a:solidFill>
              </a:rPr>
              <a:t>залог оптимального течения адаптации детей   к  детскому саду.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ainbow-color-patern-3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/>
          </p:cNvSpPr>
          <p:nvPr/>
        </p:nvSpPr>
        <p:spPr bwMode="auto">
          <a:xfrm>
            <a:off x="1476375" y="260350"/>
            <a:ext cx="6553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ru-RU" sz="4400" b="1" dirty="0">
              <a:solidFill>
                <a:srgbClr val="339966"/>
              </a:solidFill>
            </a:endParaRPr>
          </a:p>
        </p:txBody>
      </p:sp>
      <p:sp>
        <p:nvSpPr>
          <p:cNvPr id="5" name="Заголовок 3"/>
          <p:cNvSpPr>
            <a:spLocks/>
          </p:cNvSpPr>
          <p:nvPr/>
        </p:nvSpPr>
        <p:spPr bwMode="auto">
          <a:xfrm>
            <a:off x="1475656" y="260648"/>
            <a:ext cx="6553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ru-RU" sz="4400" b="1" dirty="0">
              <a:solidFill>
                <a:srgbClr val="339966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33400" y="1371600"/>
          <a:ext cx="84039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71600" y="152400"/>
            <a:ext cx="602558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Участники </a:t>
            </a:r>
            <a:b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процесса адаптации</a:t>
            </a:r>
          </a:p>
        </p:txBody>
      </p:sp>
      <p:pic>
        <p:nvPicPr>
          <p:cNvPr id="11" name="Содержимое 10" descr="ljudi-67.jpg"/>
          <p:cNvPicPr>
            <a:picLocks noGrp="1" noChangeAspect="1"/>
          </p:cNvPicPr>
          <p:nvPr>
            <p:ph sz="half" idx="1"/>
          </p:nvPr>
        </p:nvPicPr>
        <p:blipFill>
          <a:blip r:embed="rId9" cstate="print"/>
          <a:stretch>
            <a:fillRect/>
          </a:stretch>
        </p:blipFill>
        <p:spPr>
          <a:xfrm>
            <a:off x="1295400" y="4343400"/>
            <a:ext cx="4038600" cy="2683715"/>
          </a:xfrm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" name="Рисунок 4" descr="rainbow-color-patern-3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70C0"/>
                </a:solidFill>
              </a:rPr>
              <a:t>возраст ребенка;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70C0"/>
                </a:solidFill>
              </a:rPr>
              <a:t>состояние здоровья;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70C0"/>
                </a:solidFill>
              </a:rPr>
              <a:t>уровень развития;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70C0"/>
                </a:solidFill>
              </a:rPr>
              <a:t>личностные особенности;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70C0"/>
                </a:solidFill>
              </a:rPr>
              <a:t>умение общаться со  взрослыми и  сверстниками;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b="1" dirty="0" err="1" smtClean="0">
                <a:solidFill>
                  <a:srgbClr val="0070C0"/>
                </a:solidFill>
              </a:rPr>
              <a:t>сформированность</a:t>
            </a:r>
            <a:r>
              <a:rPr lang="ru-RU" sz="2000" b="1" dirty="0" smtClean="0">
                <a:solidFill>
                  <a:srgbClr val="0070C0"/>
                </a:solidFill>
              </a:rPr>
              <a:t> предметной и игровой деятельности;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70C0"/>
                </a:solidFill>
              </a:rPr>
              <a:t>приближенность домашнего режима к режиму детского сада;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b="1" dirty="0" err="1" smtClean="0">
                <a:solidFill>
                  <a:srgbClr val="0070C0"/>
                </a:solidFill>
              </a:rPr>
              <a:t>сформированность</a:t>
            </a:r>
            <a:r>
              <a:rPr lang="ru-RU" sz="2000" b="1" dirty="0" smtClean="0">
                <a:solidFill>
                  <a:srgbClr val="0070C0"/>
                </a:solidFill>
              </a:rPr>
              <a:t> элементарных культурно – гигиенических навыков;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70C0"/>
                </a:solidFill>
              </a:rPr>
              <a:t>готовность родителей к пребыванию ребенка в дошкольном  учреждении;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70C0"/>
                </a:solidFill>
              </a:rPr>
              <a:t>стабильность воспитательского состава;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70C0"/>
                </a:solidFill>
              </a:rPr>
              <a:t>компетентность педагога в вопросах, связанных с индивидуальным подходом в процессе воспитания и развития дошкольников.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8800" y="533400"/>
            <a:ext cx="4572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ru-RU" b="1" dirty="0">
              <a:solidFill>
                <a:srgbClr val="3399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304800"/>
            <a:ext cx="87630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Факторы от которых зависит течение адаптационного периода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inbow-color-patern-3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0164" y="228600"/>
            <a:ext cx="8382000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Адаптация – </a:t>
            </a:r>
            <a:r>
              <a:rPr lang="ru-RU" sz="2800" i="1" dirty="0" smtClean="0">
                <a:solidFill>
                  <a:srgbClr val="0070C0"/>
                </a:solidFill>
              </a:rPr>
              <a:t>от лат. «приспособляю» </a:t>
            </a:r>
            <a:r>
              <a:rPr lang="ru-RU" sz="2800" dirty="0" smtClean="0">
                <a:solidFill>
                  <a:srgbClr val="0070C0"/>
                </a:solidFill>
              </a:rPr>
              <a:t>-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это процесс приспособления организма к новым условиям.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1371600"/>
            <a:ext cx="8382000" cy="22006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Приспособление ребенка к новым условиям существования происходит на разных уровнях: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физиологическом,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социальном,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психологическом</a:t>
            </a:r>
            <a:endParaRPr lang="ru-RU" sz="2800" dirty="0">
              <a:solidFill>
                <a:srgbClr val="0070C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3792545"/>
            <a:ext cx="8382000" cy="27207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rgbClr val="0070C0"/>
                </a:solidFill>
              </a:rPr>
              <a:t>Различают </a:t>
            </a:r>
            <a:r>
              <a:rPr lang="ru-RU" sz="2800" b="1" dirty="0" smtClean="0">
                <a:solidFill>
                  <a:srgbClr val="0070C0"/>
                </a:solidFill>
              </a:rPr>
              <a:t>три степени адаптации </a:t>
            </a:r>
            <a:r>
              <a:rPr lang="ru-RU" sz="2800" dirty="0" smtClean="0">
                <a:solidFill>
                  <a:srgbClr val="0070C0"/>
                </a:solidFill>
              </a:rPr>
              <a:t>ребенка к дошкольному учреждению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1 – 16  дней  -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легкая адаптация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16 - 32 дней –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адаптация средней тяжести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от 32 до 64 дней –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тяжелая адаптация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inbow-color-patern-3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84213" y="260350"/>
            <a:ext cx="7921625" cy="9862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ПРИЧИНЫ 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ТЯЖЕЛОЙ АДАПТАЦИИ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179512" y="1628800"/>
          <a:ext cx="874846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inbow-color-patern-3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1000" y="1676401"/>
            <a:ext cx="8305800" cy="236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Подготовительный этап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Этап  психолого-педагогического сопровождения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Этап анализа и выводов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400" y="304800"/>
            <a:ext cx="716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Алгоритм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психолого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педагогического сопровождения 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 descr="0_76019_d8a459e6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2743200"/>
            <a:ext cx="6324600" cy="4683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inbow-color-patern-3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2400" y="152400"/>
            <a:ext cx="8610600" cy="6629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b="1" u="sng" dirty="0" smtClean="0">
                <a:solidFill>
                  <a:srgbClr val="0070C0"/>
                </a:solidFill>
              </a:rPr>
              <a:t> Подготовительный этап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70C0"/>
                </a:solidFill>
              </a:rPr>
              <a:t>Конференция для вновь поступающих (апрель-май)</a:t>
            </a:r>
          </a:p>
          <a:p>
            <a:pPr marL="0" lvl="0" indent="0">
              <a:buClr>
                <a:srgbClr val="0070C0"/>
              </a:buCl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    Анкетирование родителей «готовность ребенка к поступлению в дошкольное учреждение.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70C0"/>
                </a:solidFill>
              </a:rPr>
              <a:t>Неделя открытых дверей (апрель-май)</a:t>
            </a:r>
          </a:p>
          <a:p>
            <a:pPr marL="400050" lvl="1" indent="0">
              <a:buClr>
                <a:srgbClr val="0070C0"/>
              </a:buCl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Цель: </a:t>
            </a:r>
            <a:r>
              <a:rPr lang="ru-RU" sz="2000" b="1" i="1" dirty="0" smtClean="0">
                <a:solidFill>
                  <a:srgbClr val="0070C0"/>
                </a:solidFill>
              </a:rPr>
              <a:t>Формировать готовность родителей к пребыванию   ребенка в ДОУ (доверие родителей к ДОУ) , показать необходимость предварительной работы самих    родителей с ребенком и побудить их к действию.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lvl="0">
              <a:buClr>
                <a:srgbClr val="0070C0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70C0"/>
                </a:solidFill>
              </a:rPr>
              <a:t>Общее родительское собрание и анкетирование (август) </a:t>
            </a:r>
            <a:endParaRPr lang="ru-RU" sz="2400" b="1" dirty="0">
              <a:solidFill>
                <a:srgbClr val="0070C0"/>
              </a:solidFill>
            </a:endParaRPr>
          </a:p>
          <a:p>
            <a:pPr marL="0" lvl="0" indent="0">
              <a:buClr>
                <a:srgbClr val="0070C0"/>
              </a:buCl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проводят воспитатели групп и педагоги – специалисты.</a:t>
            </a:r>
          </a:p>
          <a:p>
            <a:pPr lvl="1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i="1" dirty="0" smtClean="0">
                <a:solidFill>
                  <a:srgbClr val="0070C0"/>
                </a:solidFill>
              </a:rPr>
              <a:t>:  Установление сотрудничества с педагогами учреждения, формирование коллектива родителей и настрой их на продуктивную деятельность.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lvl="1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Цель анкетирования - выявить индивидуальные особенности ребенка, его </a:t>
            </a:r>
            <a:r>
              <a:rPr lang="ru-RU" sz="2000" b="1" i="1" dirty="0" smtClean="0">
                <a:solidFill>
                  <a:srgbClr val="0070C0"/>
                </a:solidFill>
              </a:rPr>
              <a:t>характерные особенности.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lvl="1"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inbow-color-patern-3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-152400" y="-152400"/>
            <a:ext cx="9296400" cy="70104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228600"/>
            <a:ext cx="8763000" cy="64325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Этап  психолого-педагогического сопровождения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 после поступления ребенка в дошкольное образовательное учреждение)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СЕНТЯБРЬ – ОКТЯБРЬ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Поэтапный прием детей в группу.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Постепенное увеличение   времени пребывания детей в группе.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Психолого-педагогическое сопровождение вновь поступивших детей, наблюдение за поведением  детей.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Работа в группе двух воспитателей одновременно,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 период адаптации.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Работа специалистов в группе.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Консультирование родителей всеми специалистами  по запросам.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Разработка индивидуального режима дня ребенка, постепенное вхождение ребенка в жизнь детского сада.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Оформление документации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по адаптации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inbow-color-patern-3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477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211763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1200" b="1" u="sng" dirty="0" smtClean="0">
                <a:solidFill>
                  <a:srgbClr val="0070C0"/>
                </a:solidFill>
              </a:rPr>
              <a:t> </a:t>
            </a:r>
            <a:r>
              <a:rPr lang="ru-RU" sz="12800" b="1" u="sng" dirty="0" smtClean="0">
                <a:solidFill>
                  <a:srgbClr val="0070C0"/>
                </a:solidFill>
              </a:rPr>
              <a:t>Этап  психолого-педагогического сопровождения</a:t>
            </a:r>
            <a:r>
              <a:rPr lang="ru-RU" sz="7400" dirty="0" smtClean="0">
                <a:solidFill>
                  <a:srgbClr val="0070C0"/>
                </a:solidFill>
              </a:rPr>
              <a:t/>
            </a:r>
            <a:br>
              <a:rPr lang="ru-RU" sz="7400" dirty="0" smtClean="0">
                <a:solidFill>
                  <a:srgbClr val="0070C0"/>
                </a:solidFill>
              </a:rPr>
            </a:br>
            <a:r>
              <a:rPr lang="ru-RU" sz="9600" i="1" dirty="0" smtClean="0">
                <a:solidFill>
                  <a:srgbClr val="0070C0"/>
                </a:solidFill>
              </a:rPr>
              <a:t>( после поступления ребенка в дошкольное образовательное учреждение)</a:t>
            </a:r>
            <a:r>
              <a:rPr lang="ru-RU" sz="7400" i="1" dirty="0" smtClean="0">
                <a:solidFill>
                  <a:srgbClr val="0070C0"/>
                </a:solidFill>
              </a:rPr>
              <a:t/>
            </a:r>
            <a:br>
              <a:rPr lang="ru-RU" sz="7400" i="1" dirty="0" smtClean="0">
                <a:solidFill>
                  <a:srgbClr val="0070C0"/>
                </a:solidFill>
              </a:rPr>
            </a:br>
            <a:r>
              <a:rPr lang="ru-RU" sz="7400" dirty="0" smtClean="0">
                <a:solidFill>
                  <a:srgbClr val="0070C0"/>
                </a:solidFill>
              </a:rPr>
              <a:t/>
            </a:r>
            <a:br>
              <a:rPr lang="ru-RU" sz="7400" dirty="0" smtClean="0">
                <a:solidFill>
                  <a:srgbClr val="0070C0"/>
                </a:solidFill>
              </a:rPr>
            </a:br>
            <a:r>
              <a:rPr lang="ru-RU" sz="7400" dirty="0" smtClean="0">
                <a:solidFill>
                  <a:srgbClr val="0070C0"/>
                </a:solidFill>
              </a:rPr>
              <a:t>   </a:t>
            </a:r>
            <a:r>
              <a:rPr lang="ru-RU" sz="9600" b="1" dirty="0" smtClean="0">
                <a:solidFill>
                  <a:srgbClr val="0070C0"/>
                </a:solidFill>
              </a:rPr>
              <a:t>СЕНТЯБРЬ – ОКТЯБРЬ</a:t>
            </a:r>
          </a:p>
          <a:p>
            <a:pPr>
              <a:buFont typeface="Wingdings" pitchFamily="2" charset="2"/>
              <a:buChar char="q"/>
            </a:pPr>
            <a:r>
              <a:rPr lang="ru-RU" sz="9600" b="1" dirty="0" smtClean="0">
                <a:solidFill>
                  <a:srgbClr val="0070C0"/>
                </a:solidFill>
              </a:rPr>
              <a:t>Поэтапный прием детей в группу.</a:t>
            </a:r>
          </a:p>
          <a:p>
            <a:pPr>
              <a:buFont typeface="Wingdings" pitchFamily="2" charset="2"/>
              <a:buChar char="q"/>
            </a:pPr>
            <a:r>
              <a:rPr lang="ru-RU" sz="9600" b="1" dirty="0" smtClean="0">
                <a:solidFill>
                  <a:srgbClr val="0070C0"/>
                </a:solidFill>
              </a:rPr>
              <a:t>Постепенное увеличение   времени пребывания детей в группе.</a:t>
            </a:r>
          </a:p>
          <a:p>
            <a:pPr>
              <a:buFont typeface="Wingdings" pitchFamily="2" charset="2"/>
              <a:buChar char="q"/>
            </a:pPr>
            <a:r>
              <a:rPr lang="ru-RU" sz="9600" b="1" dirty="0" smtClean="0">
                <a:solidFill>
                  <a:srgbClr val="0070C0"/>
                </a:solidFill>
              </a:rPr>
              <a:t>Психолого-педагогическое сопровождение вновь поступивших детей, наблюдение за поведением  детей.</a:t>
            </a:r>
          </a:p>
          <a:p>
            <a:pPr>
              <a:buFont typeface="Wingdings" pitchFamily="2" charset="2"/>
              <a:buChar char="q"/>
            </a:pPr>
            <a:r>
              <a:rPr lang="ru-RU" sz="9600" b="1" dirty="0" smtClean="0">
                <a:solidFill>
                  <a:srgbClr val="0070C0"/>
                </a:solidFill>
              </a:rPr>
              <a:t>Работа в группе двух воспитателей одновременно.</a:t>
            </a:r>
          </a:p>
          <a:p>
            <a:pPr>
              <a:buFont typeface="Wingdings" pitchFamily="2" charset="2"/>
              <a:buChar char="q"/>
            </a:pPr>
            <a:r>
              <a:rPr lang="ru-RU" sz="9600" b="1" dirty="0" smtClean="0">
                <a:solidFill>
                  <a:srgbClr val="0070C0"/>
                </a:solidFill>
              </a:rPr>
              <a:t>Работа специалистов в группе.</a:t>
            </a:r>
          </a:p>
          <a:p>
            <a:pPr>
              <a:buFont typeface="Wingdings" pitchFamily="2" charset="2"/>
              <a:buChar char="q"/>
            </a:pPr>
            <a:r>
              <a:rPr lang="ru-RU" sz="9600" b="1" dirty="0" smtClean="0">
                <a:solidFill>
                  <a:srgbClr val="0070C0"/>
                </a:solidFill>
              </a:rPr>
              <a:t>Консультирование родителей по запросам.</a:t>
            </a:r>
          </a:p>
          <a:p>
            <a:pPr>
              <a:buFont typeface="Wingdings" pitchFamily="2" charset="2"/>
              <a:buChar char="q"/>
            </a:pPr>
            <a:r>
              <a:rPr lang="ru-RU" sz="9600" b="1" dirty="0" smtClean="0">
                <a:solidFill>
                  <a:srgbClr val="0070C0"/>
                </a:solidFill>
              </a:rPr>
              <a:t>Разработка индивидуального режима для ребенка, постепенное вхождение ребенка в жизнь детского сада.</a:t>
            </a:r>
          </a:p>
          <a:p>
            <a:pPr>
              <a:buFont typeface="Wingdings" pitchFamily="2" charset="2"/>
              <a:buChar char="q"/>
            </a:pPr>
            <a:r>
              <a:rPr lang="ru-RU" sz="9600" b="1" dirty="0" smtClean="0">
                <a:solidFill>
                  <a:srgbClr val="0070C0"/>
                </a:solidFill>
              </a:rPr>
              <a:t> Оформление листов адаптации.</a:t>
            </a:r>
          </a:p>
          <a:p>
            <a:pPr>
              <a:buFont typeface="Wingdings" pitchFamily="2" charset="2"/>
              <a:buChar char="q"/>
            </a:pPr>
            <a:r>
              <a:rPr lang="ru-RU" sz="9600" b="1" dirty="0" smtClean="0">
                <a:solidFill>
                  <a:srgbClr val="0070C0"/>
                </a:solidFill>
              </a:rPr>
              <a:t>Создание благоприятного микроклимата в ДОУ.</a:t>
            </a:r>
          </a:p>
        </p:txBody>
      </p:sp>
      <p:pic>
        <p:nvPicPr>
          <p:cNvPr id="6" name="Рисунок 5" descr="rainbow-color-patern-3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152400" y="0"/>
            <a:ext cx="9144000" cy="7010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52600" y="0"/>
            <a:ext cx="5124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 сентября 2012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Рисунок 9" descr="IMG_23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914400"/>
            <a:ext cx="4705350" cy="627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0_6f2f8_296309f4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4706752"/>
            <a:ext cx="9524999" cy="2932897"/>
          </a:xfrm>
          <a:prstGeom prst="rect">
            <a:avLst/>
          </a:prstGeom>
        </p:spPr>
      </p:pic>
      <p:pic>
        <p:nvPicPr>
          <p:cNvPr id="12" name="Рисунок 11" descr="0_9addd_409687db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381000"/>
            <a:ext cx="3048000" cy="226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546</Words>
  <Application>Microsoft Office PowerPoint</Application>
  <PresentationFormat>Экран (4:3)</PresentationFormat>
  <Paragraphs>162</Paragraphs>
  <Slides>15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Лариса</cp:lastModifiedBy>
  <cp:revision>91</cp:revision>
  <dcterms:modified xsi:type="dcterms:W3CDTF">2012-12-13T16:45:42Z</dcterms:modified>
</cp:coreProperties>
</file>